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4028" r:id="rId1"/>
  </p:sldMasterIdLst>
  <p:notesMasterIdLst>
    <p:notesMasterId r:id="rId53"/>
  </p:notesMasterIdLst>
  <p:handoutMasterIdLst>
    <p:handoutMasterId r:id="rId54"/>
  </p:handoutMasterIdLst>
  <p:sldIdLst>
    <p:sldId id="396" r:id="rId2"/>
    <p:sldId id="414" r:id="rId3"/>
    <p:sldId id="405" r:id="rId4"/>
    <p:sldId id="411" r:id="rId5"/>
    <p:sldId id="407" r:id="rId6"/>
    <p:sldId id="256" r:id="rId7"/>
    <p:sldId id="334" r:id="rId8"/>
    <p:sldId id="336" r:id="rId9"/>
    <p:sldId id="338" r:id="rId10"/>
    <p:sldId id="340" r:id="rId11"/>
    <p:sldId id="337" r:id="rId12"/>
    <p:sldId id="339" r:id="rId13"/>
    <p:sldId id="386" r:id="rId14"/>
    <p:sldId id="346" r:id="rId15"/>
    <p:sldId id="373" r:id="rId16"/>
    <p:sldId id="374" r:id="rId17"/>
    <p:sldId id="347" r:id="rId18"/>
    <p:sldId id="348" r:id="rId19"/>
    <p:sldId id="349" r:id="rId20"/>
    <p:sldId id="356" r:id="rId21"/>
    <p:sldId id="357" r:id="rId22"/>
    <p:sldId id="370" r:id="rId23"/>
    <p:sldId id="372" r:id="rId24"/>
    <p:sldId id="412" r:id="rId25"/>
    <p:sldId id="387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422" r:id="rId34"/>
    <p:sldId id="423" r:id="rId35"/>
    <p:sldId id="424" r:id="rId36"/>
    <p:sldId id="425" r:id="rId37"/>
    <p:sldId id="401" r:id="rId38"/>
    <p:sldId id="399" r:id="rId39"/>
    <p:sldId id="400" r:id="rId40"/>
    <p:sldId id="404" r:id="rId41"/>
    <p:sldId id="410" r:id="rId42"/>
    <p:sldId id="391" r:id="rId43"/>
    <p:sldId id="363" r:id="rId44"/>
    <p:sldId id="403" r:id="rId45"/>
    <p:sldId id="408" r:id="rId46"/>
    <p:sldId id="426" r:id="rId47"/>
    <p:sldId id="378" r:id="rId48"/>
    <p:sldId id="381" r:id="rId49"/>
    <p:sldId id="402" r:id="rId50"/>
    <p:sldId id="394" r:id="rId51"/>
    <p:sldId id="377" r:id="rId52"/>
  </p:sldIdLst>
  <p:sldSz cx="12192000" cy="6858000"/>
  <p:notesSz cx="6997700" cy="9194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showPr showNarration="1" useTimings="0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FE683"/>
    <a:srgbClr val="BCB667"/>
    <a:srgbClr val="55FC02"/>
    <a:srgbClr val="FBBA03"/>
    <a:srgbClr val="0332B7"/>
    <a:srgbClr val="000000"/>
    <a:srgbClr val="FF6666"/>
    <a:srgbClr val="CC3333"/>
    <a:srgbClr val="CC9966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7" autoAdjust="0"/>
    <p:restoredTop sz="69440" autoAdjust="0"/>
  </p:normalViewPr>
  <p:slideViewPr>
    <p:cSldViewPr>
      <p:cViewPr>
        <p:scale>
          <a:sx n="107" d="100"/>
          <a:sy n="107" d="100"/>
        </p:scale>
        <p:origin x="4272" y="1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-1722" y="-21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fld id="{5D842B50-2395-AF47-9853-6C85347CE9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10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fld id="{7DAEA246-AA45-9741-BAF0-58C69264CA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622" tIns="44310" rIns="88622" bIns="44310">
            <a:spAutoFit/>
          </a:bodyPr>
          <a:lstStyle/>
          <a:p>
            <a:pPr algn="ctr" defTabSz="876300">
              <a:lnSpc>
                <a:spcPct val="90000"/>
              </a:lnSpc>
            </a:pPr>
            <a:r>
              <a:rPr lang="en-US" sz="1200"/>
              <a:t>Page </a:t>
            </a:r>
            <a:fld id="{C7046C59-8902-C545-AA0A-0F8828FEF2D6}" type="slidenum">
              <a:rPr lang="en-US" sz="1200"/>
              <a:pPr algn="ctr" defTabSz="876300">
                <a:lnSpc>
                  <a:spcPct val="90000"/>
                </a:lnSpc>
              </a:pPr>
              <a:t>‹#›</a:t>
            </a:fld>
            <a:endParaRPr lang="en-US" sz="1200"/>
          </a:p>
        </p:txBody>
      </p:sp>
      <p:sp>
        <p:nvSpPr>
          <p:cNvPr id="16391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75" y="882650"/>
            <a:ext cx="5441950" cy="3062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367213"/>
            <a:ext cx="5130800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0" tIns="45740" rIns="92910" bIns="45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866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579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26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091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73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2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31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38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623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42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743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83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99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50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482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6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15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1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4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4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Medium" panose="02000603020000020004" pitchFamily="2" charset="0"/>
              </a:defRPr>
            </a:lvl1pPr>
          </a:lstStyle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74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38174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36373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22280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797230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" panose="020B0606030504020204" pitchFamily="34" charset="0"/>
              </a:defRPr>
            </a:lvl1pPr>
          </a:lstStyle>
          <a:p>
            <a:endParaRPr lang="en-US" sz="78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" panose="020B0606030504020204" pitchFamily="34" charset="0"/>
              </a:defRPr>
            </a:lvl1pPr>
          </a:lstStyle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83732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41848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5138235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225282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496689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514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953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899" y="2895600"/>
            <a:ext cx="8458200" cy="1470025"/>
          </a:xfrm>
          <a:noFill/>
        </p:spPr>
        <p:txBody>
          <a:bodyPr>
            <a:normAutofit/>
          </a:bodyPr>
          <a:lstStyle>
            <a:lvl1pPr algn="ctr">
              <a:defRPr sz="4000" b="0" i="0" baseline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69833" y="228600"/>
            <a:ext cx="887906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600" b="0" i="0" kern="0" baseline="0" dirty="0">
                <a:solidFill>
                  <a:schemeClr val="accent1"/>
                </a:solidFill>
                <a:latin typeface="FreightMicro Pro Medium" panose="02000603020000020004" pitchFamily="2" charset="0"/>
                <a:ea typeface="Source Code Pro" panose="020B0309030403020204" pitchFamily="34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2700" y="5140838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640080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40080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640080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06788B-27CD-F966-75A5-1BD69A7AE343}"/>
              </a:ext>
            </a:extLst>
          </p:cNvPr>
          <p:cNvSpPr txBox="1"/>
          <p:nvPr userDrawn="1"/>
        </p:nvSpPr>
        <p:spPr>
          <a:xfrm>
            <a:off x="4514348" y="6438415"/>
            <a:ext cx="3163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bg1"/>
                </a:solidFill>
                <a:latin typeface="FreightMicro Pro Medium" panose="0200060302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Michael Ball | UC Berkeley | © CC BY-NC-SA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AEA3ED9-9814-3FE2-0E16-CD2EB84DD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5513" y="6400800"/>
            <a:ext cx="274320" cy="27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477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4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01934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73324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878033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1020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147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https://c88c.org/ UC Berkeley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81357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751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  <p:sldLayoutId id="2147484045" r:id="rId17"/>
    <p:sldLayoutId id="2147484046" r:id="rId18"/>
    <p:sldLayoutId id="2147484047" r:id="rId19"/>
    <p:sldLayoutId id="2147484048" r:id="rId20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20548" indent="-120548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289315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482192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650958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43835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engineer.co.uk/content/news/contact-lens-detects-signs-of-glaucoma/" TargetMode="External"/><Relationship Id="rId2" Type="http://schemas.openxmlformats.org/officeDocument/2006/relationships/hyperlink" Target="https://technews.acm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ecs.link/data-ed" TargetMode="External"/><Relationship Id="rId2" Type="http://schemas.openxmlformats.org/officeDocument/2006/relationships/hyperlink" Target="https://eecs.link/join-ed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ecs.link/climate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math.html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o.c88c.org/2" TargetMode="External"/><Relationship Id="rId2" Type="http://schemas.openxmlformats.org/officeDocument/2006/relationships/hyperlink" Target="https://go.c88c.org/qa2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88c.org/fa23/weekly-schedule.html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composingprograms.html#code=def%20max%28x,%20y%29%3A%0A%20%20%20%20return%20x%20if%20x%20%3E%20y%20else%20y%0A%20%20%20%20%0Ax%20%3D%203%0Ay%20%3D%204%20%2B%20max%2817,%20x%20%2B%206%29%20*%200.1%0Az%20%3D%20x%20/%20y&amp;cumulative=true&amp;mode=edit&amp;origin=composingprograms.js&amp;py=3&amp;rawInputLstJSON=%5B%5D" TargetMode="Externa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BE0329-6EA1-B94F-AAEB-606C678EE9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2:</a:t>
            </a:r>
            <a:br>
              <a:rPr lang="en-US" dirty="0"/>
            </a:br>
            <a:r>
              <a:rPr lang="en-US" dirty="0"/>
              <a:t>Abstraction and Functions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87FA92-2B7E-483B-26D5-5B700BE228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8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Abstraction gone wrong!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990600"/>
            <a:ext cx="6858000" cy="53721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E2161B-02C9-33CA-D685-84C1FCFB6F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22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Detail Removal (in Data Science)</a:t>
            </a:r>
          </a:p>
        </p:txBody>
      </p:sp>
      <p:sp>
        <p:nvSpPr>
          <p:cNvPr id="23554" name="Content Placeholder 4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4335462" cy="5305425"/>
          </a:xfrm>
        </p:spPr>
        <p:txBody>
          <a:bodyPr/>
          <a:lstStyle/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You’ll want to look at only the interesting data, leave out the details, zoom in/out…</a:t>
            </a:r>
          </a:p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Abstraction is the idea that you focus on the essence, the cleanest way to map the messy real world to one you can build</a:t>
            </a:r>
          </a:p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Experts are often brought in to know what to remove and what to keep!</a:t>
            </a:r>
          </a:p>
        </p:txBody>
      </p:sp>
      <p:pic>
        <p:nvPicPr>
          <p:cNvPr id="23555" name="Content Placeholder 6" descr="Screen shot 2011-01-19 at 10.30.42 AM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87" b="87"/>
          <a:stretch>
            <a:fillRect/>
          </a:stretch>
        </p:blipFill>
        <p:spPr>
          <a:xfrm>
            <a:off x="5408613" y="1143001"/>
            <a:ext cx="2836862" cy="4295775"/>
          </a:xfrm>
        </p:spPr>
      </p:pic>
      <p:sp>
        <p:nvSpPr>
          <p:cNvPr id="23557" name="Rectangle 8"/>
          <p:cNvSpPr>
            <a:spLocks noChangeArrowheads="1"/>
          </p:cNvSpPr>
          <p:nvPr/>
        </p:nvSpPr>
        <p:spPr bwMode="auto">
          <a:xfrm>
            <a:off x="4813300" y="5486401"/>
            <a:ext cx="40259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>
                <a:latin typeface="Vagrounded" charset="0"/>
                <a:ea typeface="Vagrounded" charset="0"/>
                <a:cs typeface="Vagrounded" charset="0"/>
              </a:rPr>
              <a:t>The London Underground 1928 Map &amp; the 1933 map by Harry Beck.</a:t>
            </a:r>
            <a:endParaRPr lang="en-US" i="1">
              <a:latin typeface="Vagrounded" charset="0"/>
              <a:ea typeface="Vagrounded" charset="0"/>
              <a:cs typeface="Vagrounded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6391CB-CD23-65C2-0B14-F7F989C23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79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Abstraction, Everywhere!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Math Functions (e.g., sin x)</a:t>
            </a:r>
          </a:p>
          <a:p>
            <a:pPr lvl="1"/>
            <a:r>
              <a:rPr lang="en-US" dirty="0"/>
              <a:t>Hiring contractors</a:t>
            </a:r>
          </a:p>
          <a:p>
            <a:pPr lvl="1"/>
            <a:r>
              <a:rPr lang="en-US" dirty="0"/>
              <a:t>Application Programming Interfaces (APIs)</a:t>
            </a:r>
          </a:p>
          <a:p>
            <a:pPr lvl="1"/>
            <a:r>
              <a:rPr lang="en-US" dirty="0"/>
              <a:t>Technology (e.g., cars)</a:t>
            </a:r>
          </a:p>
          <a:p>
            <a:endParaRPr lang="en-US" dirty="0"/>
          </a:p>
          <a:p>
            <a:r>
              <a:rPr lang="en-US" dirty="0"/>
              <a:t>Amazing things are built when these layer</a:t>
            </a:r>
          </a:p>
          <a:p>
            <a:pPr lvl="1"/>
            <a:r>
              <a:rPr lang="en-US" dirty="0"/>
              <a:t>And the abstraction layers are getting deeper by the day!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EC2CE-996E-5B8C-2BAD-42689A3484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77000" y="3048000"/>
            <a:ext cx="3962400" cy="838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18 VAG Rounded Light   02390"/>
              </a:rPr>
              <a:t>Abstraction Barrier (Interface)</a:t>
            </a:r>
            <a:br>
              <a:rPr lang="en-US" sz="2400" dirty="0">
                <a:latin typeface="18 VAG Rounded Light   02390"/>
              </a:rPr>
            </a:br>
            <a:r>
              <a:rPr lang="en-US" sz="1600" dirty="0">
                <a:latin typeface="18 VAG Rounded Light   02390"/>
              </a:rPr>
              <a:t>(the interface, or specification, or contract)</a:t>
            </a:r>
            <a:endParaRPr lang="en-US" sz="2400" dirty="0">
              <a:latin typeface="18 VAG Rounded Light   0239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392280" y="3886200"/>
            <a:ext cx="427572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0000"/>
                </a:solidFill>
                <a:latin typeface="18 VAG Rounded Thin   55390"/>
                <a:ea typeface="りょう Text Std EL"/>
                <a:cs typeface="Vagrounded" charset="0"/>
              </a:rPr>
              <a:t>Below the abstraction line</a:t>
            </a:r>
            <a:br>
              <a:rPr lang="en-US" dirty="0">
                <a:solidFill>
                  <a:srgbClr val="FF0000"/>
                </a:solidFill>
                <a:latin typeface="18 VAG Rounded Thin   55390"/>
                <a:ea typeface="りょう Text Std EL"/>
                <a:cs typeface="Vagrounded" charset="0"/>
              </a:rPr>
            </a:br>
            <a:endParaRPr lang="en-US" dirty="0">
              <a:solidFill>
                <a:srgbClr val="FF0000"/>
              </a:solidFill>
              <a:latin typeface="18 VAG Rounded Thin   55390"/>
              <a:ea typeface="りょう Text Std EL"/>
              <a:cs typeface="Vagrounded" charset="0"/>
            </a:endParaRPr>
          </a:p>
          <a:p>
            <a:pPr algn="ctr" eaLnBrk="0" hangingPunct="0"/>
            <a:r>
              <a:rPr lang="en-US" i="1" dirty="0">
                <a:latin typeface="18 VAG Rounded Thin   55390"/>
                <a:ea typeface="りょう Text Std EL"/>
                <a:cs typeface="Vagrounded" charset="0"/>
              </a:rPr>
              <a:t>This is where / how / when / by whom it is actually built, which is done according to the interface, specification, or contract.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400800" y="1447801"/>
            <a:ext cx="402590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i="1" dirty="0">
                <a:latin typeface="18 VAG Rounded Thin   55390"/>
                <a:ea typeface="りょう Text Std EL"/>
                <a:cs typeface="Vagrounded" charset="0"/>
              </a:rPr>
              <a:t>We only need to worry about the interface, or specification, or contract</a:t>
            </a:r>
          </a:p>
          <a:p>
            <a:pPr algn="ctr" eaLnBrk="0" hangingPunct="0"/>
            <a:r>
              <a:rPr lang="en-US" i="1" dirty="0">
                <a:latin typeface="18 VAG Rounded Thin   55390"/>
                <a:ea typeface="りょう Text Std EL"/>
                <a:cs typeface="Vagrounded" charset="0"/>
              </a:rPr>
              <a:t>NOT how (or by whom) it’s built</a:t>
            </a:r>
          </a:p>
          <a:p>
            <a:pPr algn="ctr"/>
            <a:endParaRPr lang="en-US" b="1" dirty="0">
              <a:solidFill>
                <a:srgbClr val="FF0000"/>
              </a:solidFill>
              <a:latin typeface="18 VAG Rounded Thin   55390"/>
              <a:ea typeface="りょう Text Std EL"/>
              <a:cs typeface="Vagrounded" charset="0"/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18 VAG Rounded Thin   55390"/>
                <a:ea typeface="りょう Text Std EL"/>
                <a:cs typeface="Vagrounded" charset="0"/>
              </a:rPr>
              <a:t>Above the abstraction line</a:t>
            </a:r>
            <a:endParaRPr lang="en-US" b="1" dirty="0">
              <a:solidFill>
                <a:srgbClr val="FF0000"/>
              </a:solidFill>
              <a:latin typeface="18 VAG Rounded Thin   55390"/>
              <a:ea typeface="りょう Text Std EL"/>
              <a:cs typeface="Vagrounded" charset="0"/>
            </a:endParaRPr>
          </a:p>
          <a:p>
            <a:pPr algn="ctr" eaLnBrk="0" hangingPunct="0"/>
            <a:endParaRPr lang="en-US" i="1" dirty="0">
              <a:solidFill>
                <a:srgbClr val="FF0000"/>
              </a:solidFill>
              <a:latin typeface="18 VAG Rounded Thin   55390"/>
              <a:ea typeface="りょう Text Std EL"/>
              <a:cs typeface="Vagrounded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4F7B6F-63AF-C188-AB23-AFD01C0011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043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Abstraction: Pitfalls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8763000" cy="5257800"/>
          </a:xfrm>
        </p:spPr>
        <p:txBody>
          <a:bodyPr/>
          <a:lstStyle/>
          <a:p>
            <a:r>
              <a:rPr lang="en-US" dirty="0"/>
              <a:t>Abstraction is not universal without loss of information (mathematically provable). This means, in the end, the complexity can only be “moved around” </a:t>
            </a:r>
          </a:p>
          <a:p>
            <a:endParaRPr lang="en-US" dirty="0"/>
          </a:p>
          <a:p>
            <a:r>
              <a:rPr lang="en-US" dirty="0"/>
              <a:t>Abstraction makes us </a:t>
            </a:r>
            <a:br>
              <a:rPr lang="en-US" dirty="0"/>
            </a:br>
            <a:r>
              <a:rPr lang="en-US" dirty="0"/>
              <a:t>forget how things actually </a:t>
            </a:r>
            <a:br>
              <a:rPr lang="en-US" dirty="0"/>
            </a:br>
            <a:r>
              <a:rPr lang="en-US" dirty="0"/>
              <a:t>work and can therefore </a:t>
            </a:r>
            <a:br>
              <a:rPr lang="en-US" dirty="0"/>
            </a:br>
            <a:r>
              <a:rPr lang="en-US" dirty="0"/>
              <a:t>hide bias. Example: AI and </a:t>
            </a:r>
            <a:br>
              <a:rPr lang="en-US" dirty="0"/>
            </a:br>
            <a:r>
              <a:rPr lang="en-US" dirty="0"/>
              <a:t>hiring decisions.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Abstractions can formalize a design or pattern. When something doesn't follow that pattern–perhaps a new use case emerges–it can be a burden to adapt.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8D2C62-C380-504B-96A9-456FD3DC8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2133600"/>
            <a:ext cx="4283989" cy="2819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DAE320-C910-B509-6A00-E4718AC66A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33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algorithm (pronounced AL-go-</a:t>
            </a:r>
            <a:r>
              <a:rPr lang="en-US" dirty="0" err="1"/>
              <a:t>rith</a:t>
            </a:r>
            <a:r>
              <a:rPr lang="en-US" dirty="0"/>
              <a:t>-um) is a procedure or formula to solve a problem.</a:t>
            </a:r>
          </a:p>
          <a:p>
            <a:r>
              <a:rPr lang="en-US" dirty="0"/>
              <a:t>An algorithm is a sequence of instructions to change the state of a system. For example: A computer’s memory, your brain (math), or the ingredients to prepare food (cooking recipe).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Think Data 8: Change or retrieve the content of a table.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835" y="4140200"/>
            <a:ext cx="3420533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1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71"/>
    </mc:Choice>
    <mc:Fallback xmlns="">
      <p:transition spd="slow" advTm="4947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11125200" cy="5257800"/>
          </a:xfrm>
        </p:spPr>
        <p:txBody>
          <a:bodyPr/>
          <a:lstStyle/>
          <a:p>
            <a:r>
              <a:rPr lang="en-US" dirty="0"/>
              <a:t>An algorithm is a description that can be expressed within a finite amount of space and time. </a:t>
            </a:r>
          </a:p>
          <a:p>
            <a:r>
              <a:rPr lang="en-US" dirty="0"/>
              <a:t>Executing the algorithm may take infinite space and/or time, e.g. ``calculate all prime numbers”. </a:t>
            </a:r>
          </a:p>
          <a:p>
            <a:r>
              <a:rPr lang="en-US" dirty="0"/>
              <a:t>In CS and math, we prefer to use well-defined formal languages for defining an algorithm.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038600"/>
            <a:ext cx="48895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5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71"/>
    </mc:Choice>
    <mc:Fallback xmlns="">
      <p:transition spd="slow" advTm="4947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Well-Definition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47800"/>
            <a:ext cx="9144000" cy="395100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4C4E53-502F-E8F5-4DF6-D5A6AE6E3F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6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71"/>
    </mc:Choice>
    <mc:Fallback xmlns="">
      <p:transition spd="slow" advTm="4947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Early In Life (1</a:t>
            </a:r>
            <a:r>
              <a:rPr lang="en-US" baseline="30000" dirty="0"/>
              <a:t>st</a:t>
            </a:r>
            <a:r>
              <a:rPr lang="en-US" dirty="0"/>
              <a:t> Grade)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6993" y="2528332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86993" y="29972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8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4114800" y="3505200"/>
            <a:ext cx="2590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733800" y="312420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91803" y="3593068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37396" y="1992869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172200" y="2514600"/>
            <a:ext cx="304800" cy="9144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61722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FreightSans Pro Book" panose="02000606030000020004" pitchFamily="2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19812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53201" y="2743200"/>
            <a:ext cx="104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operands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90801" y="3124200"/>
            <a:ext cx="993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operator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53201" y="3669268"/>
            <a:ext cx="2911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least significant digit of result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2201" y="1981200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carry (MSD)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257800" y="1981200"/>
            <a:ext cx="762000" cy="2057400"/>
            <a:chOff x="3733800" y="1981200"/>
            <a:chExt cx="762000" cy="205740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00600" y="1981200"/>
            <a:ext cx="762000" cy="2057400"/>
            <a:chOff x="3733800" y="1981200"/>
            <a:chExt cx="762000" cy="2057400"/>
          </a:xfrm>
        </p:grpSpPr>
        <p:sp>
          <p:nvSpPr>
            <p:cNvPr id="26" name="Rectangle 25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19600" y="1981200"/>
            <a:ext cx="762000" cy="2057400"/>
            <a:chOff x="3733800" y="1981200"/>
            <a:chExt cx="762000" cy="20574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Rectangle 32"/>
          <p:cNvSpPr/>
          <p:nvPr/>
        </p:nvSpPr>
        <p:spPr bwMode="auto">
          <a:xfrm>
            <a:off x="44196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DE1E8F-21E8-05A7-35BB-2E454F1086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362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94"/>
    </mc:Choice>
    <mc:Fallback xmlns="">
      <p:transition spd="slow" advTm="51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  <p:bldP spid="16" grpId="0" animBg="1"/>
      <p:bldP spid="17" grpId="0"/>
      <p:bldP spid="19" grpId="0"/>
      <p:bldP spid="20" grpId="0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Early In Life (In Binary)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68078" y="25146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8078" y="29834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0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4114800" y="3505200"/>
            <a:ext cx="2590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733800" y="312420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8078" y="35814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0" y="19812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172200" y="2514600"/>
            <a:ext cx="304800" cy="9144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FreightSans Pro Book" panose="02000606030000020004" pitchFamily="2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722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FreightSans Pro Book" panose="02000606030000020004" pitchFamily="2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19812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FreightSans Pro Book" panose="02000606030000020004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201" y="2743200"/>
            <a:ext cx="104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operands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90801" y="3124200"/>
            <a:ext cx="993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operator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29401" y="3657600"/>
            <a:ext cx="110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LSB result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2201" y="1981200"/>
            <a:ext cx="13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carry (MSD)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257800" y="1981200"/>
            <a:ext cx="762000" cy="2057400"/>
            <a:chOff x="3733800" y="1981200"/>
            <a:chExt cx="762000" cy="2057400"/>
          </a:xfrm>
        </p:grpSpPr>
        <p:sp>
          <p:nvSpPr>
            <p:cNvPr id="21" name="Rectangle 20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FreightSans Pro Book" panose="02000606030000020004" pitchFamily="2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FreightSans Pro Book" panose="02000606030000020004" pitchFamily="2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FreightSans Pro Book" panose="02000606030000020004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00600" y="1981200"/>
            <a:ext cx="762000" cy="2057400"/>
            <a:chOff x="3733800" y="1981200"/>
            <a:chExt cx="762000" cy="2057400"/>
          </a:xfrm>
        </p:grpSpPr>
        <p:sp>
          <p:nvSpPr>
            <p:cNvPr id="26" name="Rectangle 25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FreightSans Pro Book" panose="02000606030000020004" pitchFamily="2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FreightSans Pro Book" panose="02000606030000020004" pitchFamily="2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FreightSans Pro Book" panose="02000606030000020004" pitchFamily="2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43400" y="1981200"/>
            <a:ext cx="762000" cy="2057400"/>
            <a:chOff x="3733800" y="1981200"/>
            <a:chExt cx="762000" cy="20574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191000" y="2514600"/>
              <a:ext cx="304800" cy="9144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FreightSans Pro Book" panose="02000606030000020004" pitchFamily="2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191000" y="35814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FreightSans Pro Book" panose="02000606030000020004" pitchFamily="2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733800" y="1981200"/>
              <a:ext cx="304800" cy="457200"/>
            </a:xfrm>
            <a:prstGeom prst="rect">
              <a:avLst/>
            </a:prstGeom>
            <a:noFill/>
            <a:ln w="12700" cap="flat" cmpd="sng" algn="ctr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FreightSans Pro Book" panose="02000606030000020004" pitchFamily="2" charset="0"/>
              </a:endParaRPr>
            </a:p>
          </p:txBody>
        </p:sp>
      </p:grpSp>
      <p:sp>
        <p:nvSpPr>
          <p:cNvPr id="33" name="Rectangle 32"/>
          <p:cNvSpPr/>
          <p:nvPr/>
        </p:nvSpPr>
        <p:spPr bwMode="auto">
          <a:xfrm>
            <a:off x="4419600" y="3581400"/>
            <a:ext cx="304800" cy="457200"/>
          </a:xfrm>
          <a:prstGeom prst="rect">
            <a:avLst/>
          </a:prstGeom>
          <a:noFill/>
          <a:ln w="12700" cap="flat" cmpd="sng" algn="ctr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FreightSans Pro Book" panose="02000606030000020004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42101" y="2526268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6756" y="29834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30778" y="3593068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53678" y="19812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86888" y="2526268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78584" y="2995137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253678" y="35814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19967" y="1992868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819967" y="2526268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821477" y="2995137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29058" y="3593068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365796" y="1981200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41996" y="3593068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eightSans Pro Book" panose="02000606030000020004" pitchFamily="2" charset="0"/>
              </a:rPr>
              <a:t>1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9220200" y="2514600"/>
            <a:ext cx="914400" cy="1359932"/>
            <a:chOff x="7696200" y="2514600"/>
            <a:chExt cx="914400" cy="1359932"/>
          </a:xfrm>
        </p:grpSpPr>
        <p:sp>
          <p:nvSpPr>
            <p:cNvPr id="3" name="TextBox 2"/>
            <p:cNvSpPr txBox="1"/>
            <p:nvPr/>
          </p:nvSpPr>
          <p:spPr>
            <a:xfrm>
              <a:off x="8001000" y="3048000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reightSans Pro Book" panose="02000606030000020004" pitchFamily="2" charset="0"/>
                </a:rPr>
                <a:t>12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001000" y="2514600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reightSans Pro Book" panose="02000606030000020004" pitchFamily="2" charset="0"/>
                </a:rPr>
                <a:t>14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016778" y="3505200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reightSans Pro Book" panose="02000606030000020004" pitchFamily="2" charset="0"/>
                </a:rPr>
                <a:t>26</a:t>
              </a:r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>
              <a:off x="7848600" y="3505200"/>
              <a:ext cx="7620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0" name="TextBox 49"/>
            <p:cNvSpPr txBox="1"/>
            <p:nvPr/>
          </p:nvSpPr>
          <p:spPr>
            <a:xfrm>
              <a:off x="7696200" y="3048000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FreightSans Pro Book" panose="02000606030000020004" pitchFamily="2" charset="0"/>
                </a:rPr>
                <a:t>+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5F0F4-A90B-E7F7-3AF8-BBC3619965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866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89"/>
    </mc:Choice>
    <mc:Fallback xmlns="">
      <p:transition spd="slow" advTm="89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6" grpId="0"/>
      <p:bldP spid="37" grpId="0"/>
      <p:bldP spid="41" grpId="0"/>
      <p:bldP spid="44" grpId="0"/>
      <p:bldP spid="45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Terminology (Intuitive)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Code</a:t>
            </a:r>
          </a:p>
          <a:p>
            <a:pPr marL="0" indent="0">
              <a:buNone/>
            </a:pPr>
            <a:r>
              <a:rPr lang="en-US" b="0" dirty="0"/>
              <a:t>A sequence of symbols used for communication between systems (brains, computers, brain-to-computer)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Data</a:t>
            </a:r>
          </a:p>
          <a:p>
            <a:pPr marL="0" indent="0">
              <a:buNone/>
            </a:pPr>
            <a:r>
              <a:rPr lang="en-US" b="0" dirty="0"/>
              <a:t>Observations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Information</a:t>
            </a:r>
          </a:p>
          <a:p>
            <a:pPr marL="0" indent="0">
              <a:buNone/>
            </a:pPr>
            <a:r>
              <a:rPr lang="en-US" b="0" dirty="0"/>
              <a:t>Reduction of uncertainty in a model (measured in bits)</a:t>
            </a:r>
          </a:p>
        </p:txBody>
      </p:sp>
    </p:spTree>
    <p:extLst>
      <p:ext uri="{BB962C8B-B14F-4D97-AF65-F5344CB8AC3E}">
        <p14:creationId xmlns:p14="http://schemas.microsoft.com/office/powerpoint/2010/main" val="155683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253"/>
    </mc:Choice>
    <mc:Fallback xmlns="">
      <p:transition spd="slow" advTm="17825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F7920-E12C-430B-EF03-F86358A4F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DC46-598E-CE96-A941-9009978B7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Computing In The News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CF155-D6C5-9718-916A-751E55D6D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993058"/>
            <a:ext cx="11614355" cy="525534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Photographs of subjects (a) wearing a Type-B contact lens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Contact Lens Detects Signs of Glaucoma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The Engineer, Jan 17,  2024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Contact lenses developed by researchers at the U.K.'s </a:t>
            </a:r>
            <a:r>
              <a:rPr lang="en-US" sz="2000" dirty="0" err="1"/>
              <a:t>Northumbria</a:t>
            </a:r>
            <a:r>
              <a:rPr lang="en-US" sz="2000" dirty="0"/>
              <a:t> University and Turkey's </a:t>
            </a:r>
            <a:r>
              <a:rPr lang="en-US" sz="2000" dirty="0" err="1"/>
              <a:t>Bogaziçi</a:t>
            </a:r>
            <a:r>
              <a:rPr lang="en-US" sz="2000" dirty="0"/>
              <a:t> University can detect glaucoma with embedded micro-sensors that track changes in intra-ocular pressure (IOP). The </a:t>
            </a:r>
            <a:r>
              <a:rPr lang="en-US" sz="2000" dirty="0" err="1"/>
              <a:t>GlakoLens</a:t>
            </a:r>
            <a:r>
              <a:rPr lang="en-US" sz="2000" dirty="0"/>
              <a:t> contacts can collect data over a 24-hour period and send it wirelessly to the wearer's ophthalmologist. Tracking IOP for longer periods could improve diagnostic accuracy.</a:t>
            </a:r>
          </a:p>
        </p:txBody>
      </p:sp>
      <p:pic>
        <p:nvPicPr>
          <p:cNvPr id="6" name="Picture 4" descr="Photographs of subjects (a) wearing a Type-B contact lens">
            <a:extLst>
              <a:ext uri="{FF2B5EF4-FFF2-40B4-BE49-F238E27FC236}">
                <a16:creationId xmlns:a16="http://schemas.microsoft.com/office/drawing/2014/main" id="{99E02C07-33DF-627B-831E-898EE55C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85" y="3962400"/>
            <a:ext cx="4383548" cy="263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535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Code?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219200"/>
            <a:ext cx="7543800" cy="491591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47160A-2A73-B9AC-D35E-E94DEF56B8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2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63"/>
    </mc:Choice>
    <mc:Fallback xmlns="">
      <p:transition spd="slow" advTm="5196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Code?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1200"/>
            <a:ext cx="8509000" cy="27559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0A4639-6E6A-CE58-A8A0-A862140CC1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87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4"/>
    </mc:Choice>
    <mc:Fallback xmlns="">
      <p:transition spd="slow" advTm="1860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Code?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81200"/>
            <a:ext cx="8509000" cy="27559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 bwMode="auto">
          <a:xfrm>
            <a:off x="5486400" y="1905000"/>
            <a:ext cx="1219200" cy="381000"/>
          </a:xfrm>
          <a:prstGeom prst="fram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ame 9"/>
          <p:cNvSpPr/>
          <p:nvPr/>
        </p:nvSpPr>
        <p:spPr bwMode="auto">
          <a:xfrm>
            <a:off x="5486400" y="2895600"/>
            <a:ext cx="2438400" cy="381000"/>
          </a:xfrm>
          <a:prstGeom prst="fram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ame 10"/>
          <p:cNvSpPr/>
          <p:nvPr/>
        </p:nvSpPr>
        <p:spPr bwMode="auto">
          <a:xfrm>
            <a:off x="3048000" y="4114800"/>
            <a:ext cx="609600" cy="457200"/>
          </a:xfrm>
          <a:prstGeom prst="fram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85535" y="4953000"/>
            <a:ext cx="34083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FreightSans Pro Book" panose="02000606030000020004" pitchFamily="2" charset="0"/>
              </a:rPr>
              <a:t>Instruction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20000" y="5105400"/>
            <a:ext cx="2286000" cy="92333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0" algn="ctr"/>
            <a:r>
              <a:rPr lang="en-US" sz="54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FreightSans Pro Book" panose="02000606030000020004" pitchFamily="2" charset="0"/>
              </a:rPr>
              <a:t>String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30620" y="1041400"/>
            <a:ext cx="2281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FreightSans Pro Book" panose="02000606030000020004" pitchFamily="2" charset="0"/>
              </a:rPr>
              <a:t>Integer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 flipV="1">
            <a:off x="7010400" y="3276600"/>
            <a:ext cx="1066800" cy="2209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24" name="Straight Arrow Connector 23"/>
          <p:cNvCxnSpPr>
            <a:endCxn id="11" idx="2"/>
          </p:cNvCxnSpPr>
          <p:nvPr/>
        </p:nvCxnSpPr>
        <p:spPr bwMode="auto">
          <a:xfrm flipV="1">
            <a:off x="3276600" y="4572000"/>
            <a:ext cx="7620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27" name="Straight Arrow Connector 26"/>
          <p:cNvCxnSpPr>
            <a:cxnSpLocks/>
            <a:endCxn id="6" idx="3"/>
          </p:cNvCxnSpPr>
          <p:nvPr/>
        </p:nvCxnSpPr>
        <p:spPr bwMode="auto">
          <a:xfrm flipH="1">
            <a:off x="6705600" y="1733550"/>
            <a:ext cx="1447800" cy="3619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4038600" y="1143001"/>
            <a:ext cx="3520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FreightSans Pro Book" panose="02000606030000020004" pitchFamily="2" charset="0"/>
              </a:rPr>
              <a:t>Here is some information!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48C5B-7EB4-ECBC-8390-9EF139F2CB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20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52"/>
    </mc:Choice>
    <mc:Fallback xmlns="">
      <p:transition spd="slow" advTm="14785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Code? Abstraction→  Take CS61C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4294967295"/>
          </p:nvPr>
        </p:nvSpPr>
        <p:spPr>
          <a:xfrm>
            <a:off x="0" y="5408613"/>
            <a:ext cx="3810000" cy="754062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Compiler or Interpreter</a:t>
            </a:r>
          </a:p>
          <a:p>
            <a:pPr marL="0" indent="0" algn="ctr">
              <a:buNone/>
            </a:pPr>
            <a:r>
              <a:rPr lang="en-US" sz="2400" dirty="0"/>
              <a:t>Here: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243" y="2347571"/>
            <a:ext cx="4490357" cy="2514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209800"/>
            <a:ext cx="3810000" cy="2844800"/>
          </a:xfrm>
          <a:prstGeom prst="rect">
            <a:avLst/>
          </a:prstGeom>
        </p:spPr>
      </p:pic>
      <p:sp>
        <p:nvSpPr>
          <p:cNvPr id="14" name="Curved Up Arrow 13"/>
          <p:cNvSpPr/>
          <p:nvPr/>
        </p:nvSpPr>
        <p:spPr bwMode="auto">
          <a:xfrm>
            <a:off x="4191000" y="4876800"/>
            <a:ext cx="2519388" cy="457200"/>
          </a:xfrm>
          <a:prstGeom prst="curved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723900" y="1219200"/>
            <a:ext cx="41910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FreightSans Pro Book" panose="02000606030000020004" pitchFamily="2" charset="0"/>
              </a:rPr>
              <a:t>Human-readable code (programming language)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6710388" y="1219200"/>
            <a:ext cx="419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FreightSans Pro Book" panose="02000606030000020004" pitchFamily="2" charset="0"/>
              </a:rPr>
              <a:t>Machine-executable instructions (byte code)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341A1-7E2E-BCE1-6FF7-110BC97D3D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741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476"/>
    </mc:Choice>
    <mc:Fallback xmlns="">
      <p:transition xmlns:p14="http://schemas.microsoft.com/office/powerpoint/2010/main" spd="slow" advTm="180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3" grpId="0" build="p"/>
      <p:bldP spid="2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69B2-E4AA-028B-64B2-064FE3CE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Are Built On Abstractions</a:t>
            </a:r>
          </a:p>
        </p:txBody>
      </p:sp>
      <p:sp>
        <p:nvSpPr>
          <p:cNvPr id="5" name="Google Shape;105;p14">
            <a:extLst>
              <a:ext uri="{FF2B5EF4-FFF2-40B4-BE49-F238E27FC236}">
                <a16:creationId xmlns:a16="http://schemas.microsoft.com/office/drawing/2014/main" id="{21AE7187-CE6F-3663-3477-9DF802D2268C}"/>
              </a:ext>
            </a:extLst>
          </p:cNvPr>
          <p:cNvSpPr txBox="1">
            <a:spLocks/>
          </p:cNvSpPr>
          <p:nvPr/>
        </p:nvSpPr>
        <p:spPr bwMode="auto">
          <a:xfrm>
            <a:off x="533400" y="5334000"/>
            <a:ext cx="11125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spcFirstLastPara="1" vert="horz" wrap="square" lIns="92075" tIns="46025" rIns="92075" bIns="46025" numCol="1" anchor="t" anchorCtr="0" compatLnSpc="1">
            <a:prstTxWarp prst="textNoShape">
              <a:avLst/>
            </a:prstTxWarp>
            <a:noAutofit/>
          </a:bodyPr>
          <a:lstStyle>
            <a:lvl1pPr marL="120551" indent="-120551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200" b="0" i="0" cap="none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89322" indent="-96441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200" b="0" i="0" cap="none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82204" indent="-96441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000" b="0" i="0" cap="none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0975" indent="-72331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2000" b="0" i="0" cap="none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43856" indent="-72331" algn="l" rtl="0" eaLnBrk="1" fontAlgn="base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SzPct val="85000"/>
              <a:buFont typeface="Arial" panose="020B0604020202020204" pitchFamily="34" charset="0"/>
              <a:buChar char="•"/>
              <a:defRPr sz="1800" b="0" i="0" cap="none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036737" indent="-72331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1229618" indent="-72331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1422500" indent="-72331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1615381" indent="-72331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591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kern="0" dirty="0"/>
              <a:t>Big Idea: Layers of Abstraction</a:t>
            </a:r>
          </a:p>
          <a:p>
            <a:pPr lvl="1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kern="0" dirty="0"/>
              <a:t>The </a:t>
            </a:r>
            <a:r>
              <a:rPr lang="en-US" i="1" kern="0" dirty="0"/>
              <a:t>GUI</a:t>
            </a:r>
            <a:r>
              <a:rPr lang="en-US" kern="0" dirty="0"/>
              <a:t> look and feel is built out of files, directories, system code, etc.</a:t>
            </a:r>
          </a:p>
        </p:txBody>
      </p:sp>
      <p:pic>
        <p:nvPicPr>
          <p:cNvPr id="6" name="Google Shape;109;p14" descr="Screen Shot 2016-01-31 at 8.01.28 AM.png">
            <a:extLst>
              <a:ext uri="{FF2B5EF4-FFF2-40B4-BE49-F238E27FC236}">
                <a16:creationId xmlns:a16="http://schemas.microsoft.com/office/drawing/2014/main" id="{01BAD208-3AE9-45BB-ADDA-4341FFF4298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000" y="1143000"/>
            <a:ext cx="5212873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0;p14" descr="Screen Shot 2016-01-31 at 8.04.21 AM.png">
            <a:extLst>
              <a:ext uri="{FF2B5EF4-FFF2-40B4-BE49-F238E27FC236}">
                <a16:creationId xmlns:a16="http://schemas.microsoft.com/office/drawing/2014/main" id="{43DC0AA4-FDF5-B85D-B0BE-04D9ED1F6E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0" y="2514601"/>
            <a:ext cx="4635500" cy="2499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1288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BCCD8-4331-EB4A-881C-43D282EC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FFBB9-5959-1041-BDC2-2C4600F6B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Abstraction:</a:t>
            </a:r>
          </a:p>
          <a:p>
            <a:pPr lvl="1"/>
            <a:r>
              <a:rPr lang="en-US" dirty="0"/>
              <a:t>Detail Removal or Generalizations</a:t>
            </a:r>
          </a:p>
          <a:p>
            <a:r>
              <a:rPr lang="en-US" dirty="0"/>
              <a:t>Code:</a:t>
            </a:r>
          </a:p>
          <a:p>
            <a:pPr lvl="1"/>
            <a:r>
              <a:rPr lang="en-US" dirty="0"/>
              <a:t>Is an abstraction!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Computer Science is the study (and building) of abstractions</a:t>
            </a:r>
          </a:p>
        </p:txBody>
      </p:sp>
    </p:spTree>
    <p:extLst>
      <p:ext uri="{BB962C8B-B14F-4D97-AF65-F5344CB8AC3E}">
        <p14:creationId xmlns:p14="http://schemas.microsoft.com/office/powerpoint/2010/main" val="3999678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4F684A-21F3-5E4C-BD4A-9318C588B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2644775"/>
            <a:ext cx="8458200" cy="1470025"/>
          </a:xfrm>
        </p:spPr>
        <p:txBody>
          <a:bodyPr/>
          <a:lstStyle/>
          <a:p>
            <a:r>
              <a:rPr lang="en-US" dirty="0"/>
              <a:t>Python:</a:t>
            </a:r>
            <a:br>
              <a:rPr lang="en-US" dirty="0"/>
            </a:br>
            <a:r>
              <a:rPr lang="en-US" dirty="0"/>
              <a:t>Expressions and Statements</a:t>
            </a:r>
          </a:p>
        </p:txBody>
      </p:sp>
    </p:spTree>
    <p:extLst>
      <p:ext uri="{BB962C8B-B14F-4D97-AF65-F5344CB8AC3E}">
        <p14:creationId xmlns:p14="http://schemas.microsoft.com/office/powerpoint/2010/main" val="246446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spd="slow" advTm="10965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11125200" cy="5257800"/>
          </a:xfrm>
        </p:spPr>
        <p:txBody>
          <a:bodyPr/>
          <a:lstStyle/>
          <a:p>
            <a:r>
              <a:rPr lang="en-US" dirty="0"/>
              <a:t> Evaluate expressions in Python</a:t>
            </a:r>
          </a:p>
          <a:p>
            <a:r>
              <a:rPr lang="en-US" dirty="0"/>
              <a:t> </a:t>
            </a:r>
            <a:r>
              <a:rPr lang="en-US" i="1" dirty="0"/>
              <a:t>Name</a:t>
            </a:r>
            <a:r>
              <a:rPr lang="en-US" dirty="0"/>
              <a:t> data so it can be used later.</a:t>
            </a:r>
          </a:p>
          <a:p>
            <a:r>
              <a:rPr lang="en-US" dirty="0"/>
              <a:t> Get practice with the Python Interpreter</a:t>
            </a:r>
          </a:p>
        </p:txBody>
      </p:sp>
    </p:spTree>
    <p:extLst>
      <p:ext uri="{BB962C8B-B14F-4D97-AF65-F5344CB8AC3E}">
        <p14:creationId xmlns:p14="http://schemas.microsoft.com/office/powerpoint/2010/main" val="263710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12"/>
    </mc:Choice>
    <mc:Fallback xmlns="">
      <p:transition xmlns:p14="http://schemas.microsoft.com/office/powerpoint/2010/main" spd="slow" advTm="4101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3EFA-DFD4-4815-871F-B7E244F97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AB6E6-F633-6F92-AA80-23B5BE249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Run the Python interpreter (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python3</a:t>
            </a:r>
            <a:r>
              <a:rPr lang="en-US" dirty="0"/>
              <a:t>) on your computer</a:t>
            </a:r>
          </a:p>
          <a:p>
            <a:r>
              <a:rPr lang="en-US" dirty="0"/>
              <a:t> Practice seeing the results of expressions</a:t>
            </a:r>
          </a:p>
          <a:p>
            <a:r>
              <a:rPr lang="en-US" dirty="0"/>
              <a:t> Use Control-L to clear the screen</a:t>
            </a:r>
          </a:p>
          <a:p>
            <a:r>
              <a:rPr lang="en-US" dirty="0"/>
              <a:t> Use Control-D or type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exit() </a:t>
            </a:r>
            <a:r>
              <a:rPr lang="en-US" dirty="0"/>
              <a:t>to exit Python.</a:t>
            </a:r>
          </a:p>
          <a:p>
            <a:r>
              <a:rPr lang="en-US" dirty="0"/>
              <a:t> The interpreter does not save any work!</a:t>
            </a:r>
          </a:p>
        </p:txBody>
      </p:sp>
    </p:spTree>
    <p:extLst>
      <p:ext uri="{BB962C8B-B14F-4D97-AF65-F5344CB8AC3E}">
        <p14:creationId xmlns:p14="http://schemas.microsoft.com/office/powerpoint/2010/main" val="3708205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Let’s talk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11125200" cy="5257800"/>
          </a:xfrm>
        </p:spPr>
        <p:txBody>
          <a:bodyPr numCol="2"/>
          <a:lstStyle/>
          <a:p>
            <a:pPr marL="0" indent="0">
              <a:buNone/>
            </a:pPr>
            <a:r>
              <a:rPr lang="en-US" dirty="0"/>
              <a:t>Expression</a:t>
            </a:r>
          </a:p>
          <a:p>
            <a:pPr marL="0" indent="0">
              <a:buNone/>
            </a:pPr>
            <a:r>
              <a:rPr lang="en-US" dirty="0"/>
              <a:t>Call expression</a:t>
            </a:r>
          </a:p>
          <a:p>
            <a:pPr marL="0" indent="0">
              <a:buNone/>
            </a:pPr>
            <a:r>
              <a:rPr lang="en-US" dirty="0"/>
              <a:t>Variables</a:t>
            </a:r>
          </a:p>
          <a:p>
            <a:pPr marL="0" indent="0">
              <a:buNone/>
            </a:pPr>
            <a:r>
              <a:rPr lang="en-US" dirty="0"/>
              <a:t>Assignment Statement</a:t>
            </a:r>
          </a:p>
          <a:p>
            <a:pPr marL="0" indent="0">
              <a:buNone/>
            </a:pPr>
            <a:r>
              <a:rPr lang="en-US" dirty="0"/>
              <a:t>Define Statement</a:t>
            </a:r>
          </a:p>
          <a:p>
            <a:pPr marL="0" indent="0">
              <a:buNone/>
            </a:pPr>
            <a:r>
              <a:rPr lang="en-US" dirty="0"/>
              <a:t>Control Statements</a:t>
            </a:r>
          </a:p>
          <a:p>
            <a:pPr marL="0" indent="0">
              <a:buNone/>
            </a:pPr>
            <a:r>
              <a:rPr lang="en-US" dirty="0"/>
              <a:t>Comments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8 * 11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max(88, 61)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greeting</a:t>
            </a:r>
          </a:p>
          <a:p>
            <a:pPr marL="0" indent="0">
              <a:buNone/>
            </a:pPr>
            <a:r>
              <a:rPr lang="en-US" sz="28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greeting = &lt;expression&gt;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def name(&lt;arguments&gt;):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if, else, for, while …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# Text are a # is ignored.</a:t>
            </a:r>
          </a:p>
        </p:txBody>
      </p:sp>
    </p:spTree>
    <p:extLst>
      <p:ext uri="{BB962C8B-B14F-4D97-AF65-F5344CB8AC3E}">
        <p14:creationId xmlns:p14="http://schemas.microsoft.com/office/powerpoint/2010/main" val="40457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965"/>
    </mc:Choice>
    <mc:Fallback xmlns="">
      <p:transition xmlns:p14="http://schemas.microsoft.com/office/powerpoint/2010/main" spd="slow" advTm="16796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C5B2-9DFD-C1DD-1E07-71BD0B22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B2E46-66D3-D6B7-5E34-7D5FAC92D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Join the EECS 101 and DATA 001 Ed Discussions!</a:t>
            </a:r>
          </a:p>
          <a:p>
            <a:pPr lvl="1"/>
            <a:r>
              <a:rPr lang="en-US" dirty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  <a:hlinkClick r:id="rId2"/>
              </a:rPr>
              <a:t>https://eecs.link/join-ed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  <a:hlinkClick r:id="rId3"/>
              </a:rPr>
              <a:t>https://eecs.link/data-ed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Hopefully not needed! </a:t>
            </a:r>
            <a:r>
              <a:rPr lang="en-US" i="1" dirty="0">
                <a:sym typeface="Wingdings" pitchFamily="2" charset="2"/>
              </a:rPr>
              <a:t>Please,</a:t>
            </a:r>
            <a:r>
              <a:rPr lang="en-US" dirty="0">
                <a:sym typeface="Wingdings" pitchFamily="2" charset="2"/>
              </a:rPr>
              <a:t> report any concerns about class / campus climate to the department, CS or DS. </a:t>
            </a:r>
            <a:r>
              <a:rPr lang="en-US" i="1" dirty="0">
                <a:sym typeface="Wingdings" pitchFamily="2" charset="2"/>
              </a:rPr>
              <a:t>You </a:t>
            </a:r>
            <a:r>
              <a:rPr lang="en-US" dirty="0">
                <a:sym typeface="Wingdings" pitchFamily="2" charset="2"/>
              </a:rPr>
              <a:t>are welcome here!</a:t>
            </a:r>
            <a:endParaRPr lang="en-US" dirty="0">
              <a:sym typeface="Wingdings" pitchFamily="2" charset="2"/>
              <a:hlinkClick r:id="rId4"/>
            </a:endParaRPr>
          </a:p>
          <a:p>
            <a:r>
              <a:rPr lang="en-US" dirty="0">
                <a:sym typeface="Wingdings" pitchFamily="2" charset="2"/>
                <a:hlinkClick r:id="rId4"/>
              </a:rPr>
              <a:t>https://eecs.link/climate</a:t>
            </a:r>
            <a:r>
              <a:rPr lang="en-US" dirty="0">
                <a:sym typeface="Wingdings" pitchFamily="2" charset="2"/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499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23FDB-8997-6712-3D8C-5B81BDD1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B7880-EC8B-3281-40DD-74C0676AA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125200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Open Sans" panose="020B0606030504020204"/>
                <a:ea typeface="Source Code Pro" panose="020B0309030403020204" pitchFamily="34" charset="0"/>
              </a:rPr>
              <a:t>An </a:t>
            </a:r>
            <a:r>
              <a:rPr lang="en-US" i="1" dirty="0">
                <a:latin typeface="Open Sans" panose="020B0606030504020204"/>
                <a:ea typeface="Source Code Pro" panose="020B0309030403020204" pitchFamily="34" charset="0"/>
              </a:rPr>
              <a:t>expression </a:t>
            </a:r>
            <a:r>
              <a:rPr lang="en-US" dirty="0">
                <a:latin typeface="Open Sans" panose="020B0606030504020204"/>
                <a:ea typeface="Source Code Pro" panose="020B0309030403020204" pitchFamily="34" charset="0"/>
              </a:rPr>
              <a:t>is code that produces or </a:t>
            </a:r>
            <a:r>
              <a:rPr lang="en-US" i="1" dirty="0">
                <a:latin typeface="Open Sans" panose="020B0606030504020204"/>
                <a:ea typeface="Source Code Pro" panose="020B0309030403020204" pitchFamily="34" charset="0"/>
              </a:rPr>
              <a:t>evaluates </a:t>
            </a:r>
            <a:r>
              <a:rPr lang="en-US" dirty="0">
                <a:latin typeface="Open Sans" panose="020B0606030504020204"/>
                <a:ea typeface="Source Code Pro" panose="020B0309030403020204" pitchFamily="34" charset="0"/>
              </a:rPr>
              <a:t>to a value.</a:t>
            </a:r>
          </a:p>
          <a:p>
            <a:pPr marL="0" indent="0">
              <a:buNone/>
            </a:pPr>
            <a:r>
              <a:rPr lang="en-US" dirty="0">
                <a:latin typeface="Open Sans" panose="020B0606030504020204"/>
                <a:ea typeface="Source Code Pro" panose="020B0309030403020204" pitchFamily="34" charset="0"/>
              </a:rPr>
              <a:t>A </a:t>
            </a:r>
            <a:r>
              <a:rPr lang="en-US" i="1" dirty="0">
                <a:latin typeface="Open Sans" panose="020B0606030504020204"/>
                <a:ea typeface="Source Code Pro" panose="020B0309030403020204" pitchFamily="34" charset="0"/>
              </a:rPr>
              <a:t>call expression</a:t>
            </a:r>
            <a:r>
              <a:rPr lang="en-US" dirty="0">
                <a:latin typeface="Open Sans" panose="020B0606030504020204"/>
                <a:ea typeface="Source Code Pro" panose="020B0309030403020204" pitchFamily="34" charset="0"/>
              </a:rPr>
              <a:t> simply means that expression involves calling a function.</a:t>
            </a:r>
          </a:p>
          <a:p>
            <a:pPr marL="0" indent="0">
              <a:buNone/>
            </a:pPr>
            <a:endParaRPr lang="en-US" dirty="0"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8 * 11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8 + 80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max(88, 61)</a:t>
            </a:r>
          </a:p>
          <a:p>
            <a:pPr marL="0" indent="0">
              <a:buNone/>
            </a:pP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len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('Berkeley')</a:t>
            </a:r>
          </a:p>
        </p:txBody>
      </p:sp>
    </p:spTree>
    <p:extLst>
      <p:ext uri="{BB962C8B-B14F-4D97-AF65-F5344CB8AC3E}">
        <p14:creationId xmlns:p14="http://schemas.microsoft.com/office/powerpoint/2010/main" val="43237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D297-94BC-9296-F592-7F45FCDB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 and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B2CF-308F-B493-E7DC-02E4B1C7B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i="1" dirty="0"/>
              <a:t>Statements </a:t>
            </a:r>
            <a:r>
              <a:rPr lang="en-US" dirty="0"/>
              <a:t>are</a:t>
            </a:r>
            <a:r>
              <a:rPr lang="en-US" i="1" dirty="0"/>
              <a:t> </a:t>
            </a:r>
            <a:r>
              <a:rPr lang="en-US" dirty="0"/>
              <a:t>code that does something, but does not produce a value! </a:t>
            </a:r>
          </a:p>
          <a:p>
            <a:r>
              <a:rPr lang="en-US" dirty="0"/>
              <a:t> </a:t>
            </a:r>
            <a:r>
              <a:rPr lang="en-US" i="1" dirty="0"/>
              <a:t>Assignment Statements </a:t>
            </a:r>
            <a:r>
              <a:rPr lang="en-US" dirty="0"/>
              <a:t>bind some value to a </a:t>
            </a:r>
            <a:r>
              <a:rPr lang="en-US" i="1" dirty="0"/>
              <a:t>name </a:t>
            </a:r>
            <a:r>
              <a:rPr lang="en-US" dirty="0"/>
              <a:t>which can be used later. (A </a:t>
            </a:r>
            <a:r>
              <a:rPr lang="en-US" i="1" dirty="0"/>
              <a:t>variable)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print('Welcome to 88C!')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course = '88C'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print('Welcome to ' + course + '!')</a:t>
            </a:r>
          </a:p>
        </p:txBody>
      </p:sp>
    </p:spTree>
    <p:extLst>
      <p:ext uri="{BB962C8B-B14F-4D97-AF65-F5344CB8AC3E}">
        <p14:creationId xmlns:p14="http://schemas.microsoft.com/office/powerpoint/2010/main" val="3584471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40660-AA6F-2B13-5BD1-87BCAF61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(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int</a:t>
            </a:r>
            <a:r>
              <a:rPr lang="en-US" dirty="0"/>
              <a:t> and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float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B707D-3621-4E93-21A6-A6775068D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Numbers come in two types: integers, and decimals</a:t>
            </a:r>
          </a:p>
          <a:p>
            <a:pPr lvl="1"/>
            <a:r>
              <a:rPr lang="en-US" dirty="0"/>
              <a:t> Why? Partially historical reasons, partially for speed</a:t>
            </a:r>
          </a:p>
          <a:p>
            <a:r>
              <a:rPr lang="en-US" dirty="0"/>
              <a:t> Python is forgiving!</a:t>
            </a:r>
          </a:p>
          <a:p>
            <a:pPr lvl="1"/>
            <a:r>
              <a:rPr lang="en-US" dirty="0"/>
              <a:t> In most cases you can mix them up just fine.</a:t>
            </a:r>
          </a:p>
          <a:p>
            <a:r>
              <a:rPr lang="en-US" dirty="0"/>
              <a:t> Numbers support many common operations:</a:t>
            </a:r>
          </a:p>
          <a:p>
            <a:pPr lvl="1"/>
            <a:r>
              <a:rPr lang="en-US" dirty="0"/>
              <a:t> +, -, /, *, ** (power), % (modulus), // (floor division)</a:t>
            </a:r>
          </a:p>
          <a:p>
            <a:r>
              <a:rPr lang="en-US" dirty="0"/>
              <a:t> Try: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import math</a:t>
            </a:r>
          </a:p>
          <a:p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 </a:t>
            </a:r>
            <a:r>
              <a:rPr lang="en-US" dirty="0"/>
              <a:t>Lots of  </a:t>
            </a:r>
            <a:r>
              <a:rPr lang="en-US" dirty="0">
                <a:hlinkClick r:id="rId2"/>
              </a:rPr>
              <a:t>math examples</a:t>
            </a:r>
            <a:endParaRPr lang="en-US" dirty="0"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032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ECC2C-46C1-11E2-9FB9-D9C8ED59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48E61-0A5C-BCF7-2017-E9D481704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Data inside quotes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""</a:t>
            </a:r>
            <a:r>
              <a:rPr lang="en-US" dirty="0"/>
              <a:t> is called a </a:t>
            </a:r>
            <a:r>
              <a:rPr lang="en-US" i="1" dirty="0"/>
              <a:t>string</a:t>
            </a:r>
          </a:p>
          <a:p>
            <a:r>
              <a:rPr lang="en-US" i="1" dirty="0"/>
              <a:t> </a:t>
            </a:r>
            <a:r>
              <a:rPr lang="en-US" dirty="0"/>
              <a:t>Python allows single quotes or double quotes</a:t>
            </a:r>
          </a:p>
          <a:p>
            <a:r>
              <a:rPr lang="en-US" dirty="0"/>
              <a:t> Strings support useful operations like concatenation with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+</a:t>
            </a:r>
          </a:p>
          <a:p>
            <a:r>
              <a:rPr lang="en-US" dirty="0">
                <a:latin typeface="Open Sans" panose="020B0606030504020204"/>
                <a:ea typeface="Source Code Pro" panose="020B0309030403020204" pitchFamily="34" charset="0"/>
              </a:rPr>
              <a:t> "f-strings" allow us to nicely format text</a:t>
            </a:r>
          </a:p>
          <a:p>
            <a:endParaRPr lang="en-US" dirty="0"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 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f"Hello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, {course}!"</a:t>
            </a:r>
          </a:p>
          <a:p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 f"2 times 2 is {2*x}"</a:t>
            </a:r>
          </a:p>
        </p:txBody>
      </p:sp>
    </p:spTree>
    <p:extLst>
      <p:ext uri="{BB962C8B-B14F-4D97-AF65-F5344CB8AC3E}">
        <p14:creationId xmlns:p14="http://schemas.microsoft.com/office/powerpoint/2010/main" val="1396525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A0EE5-3C32-0058-56F3-B0A4C7F17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Boolean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9B7E7-582E-1AD0-D5A8-D8B417733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125200" cy="5257800"/>
          </a:xfrm>
        </p:spPr>
        <p:txBody>
          <a:bodyPr/>
          <a:lstStyle/>
          <a:p>
            <a:r>
              <a:rPr lang="en-US" dirty="0"/>
              <a:t>Booleans are Yes/No values. </a:t>
            </a:r>
          </a:p>
          <a:p>
            <a:pPr lvl="1"/>
            <a:r>
              <a:rPr lang="en-US" dirty="0"/>
              <a:t>In Python: 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en-US" dirty="0"/>
              <a:t> and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False</a:t>
            </a:r>
          </a:p>
          <a:p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&gt;, &lt;, ==, !=, &gt;=, &lt;=, and, or</a:t>
            </a:r>
          </a:p>
          <a:p>
            <a:pPr lvl="1"/>
            <a:r>
              <a:rPr lang="en-US" dirty="0"/>
              <a:t>Note the the "double equals"</a:t>
            </a:r>
          </a:p>
          <a:p>
            <a:r>
              <a:rPr lang="en-US" dirty="0"/>
              <a:t>These expressions all return only True or False.</a:t>
            </a:r>
          </a:p>
          <a:p>
            <a:r>
              <a:rPr lang="en-US" dirty="0"/>
              <a:t>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3 &lt; 5</a:t>
            </a:r>
            <a:r>
              <a:rPr lang="en-US" dirty="0"/>
              <a:t> # returns True</a:t>
            </a:r>
          </a:p>
          <a:p>
            <a:r>
              <a:rPr lang="en-US" dirty="0"/>
              <a:t> You can write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3 &lt; 5 == True</a:t>
            </a:r>
            <a:r>
              <a:rPr lang="en-US" dirty="0"/>
              <a:t> – but this is redundant.</a:t>
            </a:r>
          </a:p>
          <a:p>
            <a:r>
              <a:rPr lang="en-US" dirty="0"/>
              <a:t>We'll keep practicing over time</a:t>
            </a:r>
          </a:p>
        </p:txBody>
      </p:sp>
    </p:spTree>
    <p:extLst>
      <p:ext uri="{BB962C8B-B14F-4D97-AF65-F5344CB8AC3E}">
        <p14:creationId xmlns:p14="http://schemas.microsoft.com/office/powerpoint/2010/main" val="1465059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839CB-6ADD-B940-7450-8DEF2373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Boolean Expressions: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and</a:t>
            </a:r>
            <a:r>
              <a:rPr lang="en-US" dirty="0"/>
              <a:t> and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BE3F8B-9232-229D-1AEF-B3DEE3903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And and Or tell us the result of combining Boolean expressions</a:t>
            </a:r>
          </a:p>
          <a:p>
            <a:r>
              <a:rPr lang="en-US" dirty="0"/>
              <a:t>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and</a:t>
            </a:r>
            <a:r>
              <a:rPr lang="en-US" dirty="0"/>
              <a:t> evaluates to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en-US" dirty="0"/>
              <a:t> when both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a and b</a:t>
            </a:r>
            <a:r>
              <a:rPr lang="en-US" dirty="0"/>
              <a:t> are True</a:t>
            </a:r>
          </a:p>
          <a:p>
            <a:r>
              <a:rPr lang="en-US" dirty="0"/>
              <a:t>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or</a:t>
            </a:r>
            <a:r>
              <a:rPr lang="en-US" dirty="0"/>
              <a:t> evaluates to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en-US" dirty="0"/>
              <a:t> when either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a or b</a:t>
            </a:r>
            <a:r>
              <a:rPr lang="en-US" dirty="0"/>
              <a:t> is True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7E334C26-14CE-6359-87F8-5A9E91856806}"/>
              </a:ext>
            </a:extLst>
          </p:cNvPr>
          <p:cNvGraphicFramePr>
            <a:graphicFrameLocks/>
          </p:cNvGraphicFramePr>
          <p:nvPr/>
        </p:nvGraphicFramePr>
        <p:xfrm>
          <a:off x="533400" y="3700616"/>
          <a:ext cx="5105400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19614584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725868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Open Sans" panose="020B0606030504020204"/>
                        </a:rPr>
                        <a:t>Expression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Open Sans" panose="020B0606030504020204"/>
                        </a:rPr>
                        <a:t>Result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998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True and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89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True and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72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False and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False and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12708"/>
                  </a:ext>
                </a:extLst>
              </a:tr>
            </a:tbl>
          </a:graphicData>
        </a:graphic>
      </p:graphicFrame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2C11950F-F087-EDF9-5A55-2C040EF0860B}"/>
              </a:ext>
            </a:extLst>
          </p:cNvPr>
          <p:cNvGraphicFramePr>
            <a:graphicFrameLocks/>
          </p:cNvGraphicFramePr>
          <p:nvPr/>
        </p:nvGraphicFramePr>
        <p:xfrm>
          <a:off x="6096000" y="3709219"/>
          <a:ext cx="5105400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19614584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725868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Open Sans" panose="020B0606030504020204"/>
                        </a:rPr>
                        <a:t>Expression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Open Sans" panose="020B0606030504020204"/>
                        </a:rPr>
                        <a:t>Result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998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True or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89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True or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72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False or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86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False or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  <a:latin typeface="Source Code Pro" panose="020B0309030403020204" pitchFamily="34" charset="0"/>
                          <a:ea typeface="Source Code Pro" panose="020B0309030403020204" pitchFamily="34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12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282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9326-691D-CEEF-7FBB-C5196E40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 and Expressions: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4C239-69CE-7119-1AC5-C9DDC28FF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Expressions evaluate to a result</a:t>
            </a:r>
          </a:p>
          <a:p>
            <a:r>
              <a:rPr lang="en-US" dirty="0"/>
              <a:t> We can combine expressions for more complex problems</a:t>
            </a:r>
          </a:p>
          <a:p>
            <a:r>
              <a:rPr lang="en-US" dirty="0"/>
              <a:t> We assign names to values using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236433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E069-C0F9-B587-6DFC-3FBC87AE6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Coding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475D6-C56D-C563-1C93-8F52EA68A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Open Terminal on the Mac</a:t>
            </a:r>
          </a:p>
          <a:p>
            <a:r>
              <a:rPr lang="en-US" sz="2400" dirty="0"/>
              <a:t>Type </a:t>
            </a:r>
            <a:r>
              <a:rPr lang="en-US" sz="2400" dirty="0">
                <a:latin typeface="Source Code Pro" panose="020B0509030403020204" pitchFamily="49" charset="77"/>
              </a:rPr>
              <a:t>python3</a:t>
            </a:r>
          </a:p>
          <a:p>
            <a:pPr lvl="1"/>
            <a:r>
              <a:rPr lang="en-US" sz="2400" dirty="0">
                <a:latin typeface="FreightSans Pro Book" panose="02000606030000020004" pitchFamily="2" charset="0"/>
              </a:rPr>
              <a:t>We are now in the "interpreter" and can type code.</a:t>
            </a:r>
          </a:p>
          <a:p>
            <a:r>
              <a:rPr lang="en-US" sz="2400" dirty="0"/>
              <a:t>Python runs each line of code as we type it.</a:t>
            </a:r>
          </a:p>
          <a:p>
            <a:pPr lvl="1"/>
            <a:r>
              <a:rPr lang="en-US" sz="2400" dirty="0"/>
              <a:t> After each line, we see a result. This happens </a:t>
            </a:r>
            <a:r>
              <a:rPr lang="en-US" sz="2400" i="1" dirty="0"/>
              <a:t>only </a:t>
            </a:r>
            <a:r>
              <a:rPr lang="en-US" sz="2400" dirty="0"/>
              <a:t>in the interpreter. </a:t>
            </a:r>
          </a:p>
          <a:p>
            <a:r>
              <a:rPr lang="en-US" sz="2400" dirty="0"/>
              <a:t>It's a very useful calculator. </a:t>
            </a:r>
          </a:p>
          <a:p>
            <a:r>
              <a:rPr lang="en-US" sz="2400" dirty="0"/>
              <a:t>We can also run files!</a:t>
            </a:r>
          </a:p>
          <a:p>
            <a:r>
              <a:rPr lang="en-US" sz="2400" dirty="0">
                <a:latin typeface="Source Code Pro" panose="020B0509030403020204" pitchFamily="49" charset="77"/>
              </a:rPr>
              <a:t>python3 -</a:t>
            </a:r>
            <a:r>
              <a:rPr lang="en-US" sz="2400" dirty="0" err="1">
                <a:latin typeface="Source Code Pro" panose="020B0509030403020204" pitchFamily="49" charset="77"/>
              </a:rPr>
              <a:t>i</a:t>
            </a:r>
            <a:r>
              <a:rPr lang="en-US" sz="2400" dirty="0">
                <a:latin typeface="Source Code Pro" panose="020B0509030403020204" pitchFamily="49" charset="77"/>
              </a:rPr>
              <a:t> 02-Functions.py</a:t>
            </a:r>
          </a:p>
          <a:p>
            <a:pPr lvl="1"/>
            <a:r>
              <a:rPr lang="en-US" sz="2400" dirty="0">
                <a:latin typeface="Source Code Pro" panose="020B0509030403020204" pitchFamily="49" charset="77"/>
              </a:rPr>
              <a:t> -</a:t>
            </a:r>
            <a:r>
              <a:rPr lang="en-US" sz="2400" dirty="0" err="1">
                <a:latin typeface="Source Code Pro" panose="020B0509030403020204" pitchFamily="49" charset="77"/>
              </a:rPr>
              <a:t>i</a:t>
            </a:r>
            <a:r>
              <a:rPr lang="en-US" sz="2400" dirty="0">
                <a:latin typeface="Source Code Pro" panose="020B0509030403020204" pitchFamily="49" charset="77"/>
              </a:rPr>
              <a:t> : </a:t>
            </a:r>
            <a:r>
              <a:rPr lang="en-US" sz="2400" dirty="0">
                <a:latin typeface="FreightSans Pro Book" panose="02000606030000020004" pitchFamily="2" charset="0"/>
              </a:rPr>
              <a:t>This means open the interpreter after running the file. It's optional</a:t>
            </a:r>
          </a:p>
          <a:p>
            <a:r>
              <a:rPr lang="en-US" sz="2400" dirty="0">
                <a:latin typeface="Source Code Pro" panose="020B0509030403020204" pitchFamily="49" charset="77"/>
              </a:rPr>
              <a:t>python3 ok …</a:t>
            </a:r>
          </a:p>
          <a:p>
            <a:pPr lvl="1"/>
            <a:r>
              <a:rPr lang="en-US" sz="2400" dirty="0">
                <a:latin typeface="FreightSans Pro Book" panose="02000606030000020004" pitchFamily="2" charset="0"/>
              </a:rPr>
              <a:t> This runs the file "ok" which is included with each lab / homework. </a:t>
            </a:r>
            <a:endParaRPr lang="en-US" sz="2400" dirty="0">
              <a:latin typeface="Source Code 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85243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4F684A-21F3-5E4C-BD4A-9318C588B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Python: Control Flow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CDCF41-565D-DEAD-447E-CE9800511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48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spd="slow" advTm="109658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some statements, conditional on a </a:t>
            </a:r>
            <a:r>
              <a:rPr lang="en-US" i="1" dirty="0"/>
              <a:t>predicate </a:t>
            </a:r>
            <a:r>
              <a:rPr lang="en-US" dirty="0"/>
              <a:t>expression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0900" y="1859340"/>
            <a:ext cx="541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/>
                <a:cs typeface="Courier New"/>
              </a:rPr>
              <a:t>if</a:t>
            </a:r>
            <a:r>
              <a:rPr lang="en-US" sz="2400" dirty="0">
                <a:latin typeface="Courier New"/>
                <a:cs typeface="Courier New"/>
              </a:rPr>
              <a:t> &lt;predicate&gt;</a:t>
            </a:r>
            <a:r>
              <a:rPr lang="en-US" sz="2400" b="1" dirty="0">
                <a:latin typeface="Courier New"/>
                <a:cs typeface="Courier New"/>
              </a:rPr>
              <a:t>:</a:t>
            </a:r>
          </a:p>
          <a:p>
            <a:r>
              <a:rPr lang="en-US" sz="2400" dirty="0">
                <a:latin typeface="Courier New"/>
                <a:cs typeface="Courier New"/>
              </a:rPr>
              <a:t>       &lt;true statements&gt;</a:t>
            </a:r>
          </a:p>
          <a:p>
            <a:r>
              <a:rPr lang="hu-HU" sz="2400" b="1" dirty="0">
                <a:latin typeface="Courier New"/>
                <a:cs typeface="Courier New"/>
              </a:rPr>
              <a:t>else:</a:t>
            </a:r>
          </a:p>
          <a:p>
            <a:r>
              <a:rPr lang="en-US" sz="2400" dirty="0">
                <a:latin typeface="Courier New"/>
                <a:cs typeface="Courier New"/>
              </a:rPr>
              <a:t>       &lt;false statements&gt;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FAF7E-D371-614C-B357-A47BEFF66558}"/>
              </a:ext>
            </a:extLst>
          </p:cNvPr>
          <p:cNvSpPr txBox="1"/>
          <p:nvPr/>
        </p:nvSpPr>
        <p:spPr>
          <a:xfrm>
            <a:off x="3390900" y="4221540"/>
            <a:ext cx="541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/>
                <a:cs typeface="Courier New"/>
              </a:rPr>
              <a:t>if</a:t>
            </a:r>
            <a:r>
              <a:rPr lang="en-US" sz="2400" dirty="0">
                <a:latin typeface="Courier New"/>
                <a:cs typeface="Courier New"/>
              </a:rPr>
              <a:t> temperature &gt; 98.6</a:t>
            </a:r>
            <a:r>
              <a:rPr lang="en-US" sz="2400" b="1" dirty="0">
                <a:latin typeface="Courier New"/>
                <a:cs typeface="Courier New"/>
              </a:rPr>
              <a:t>:</a:t>
            </a:r>
          </a:p>
          <a:p>
            <a:r>
              <a:rPr lang="en-US" sz="2400" dirty="0">
                <a:latin typeface="Courier New"/>
                <a:cs typeface="Courier New"/>
              </a:rPr>
              <a:t>       print(“fever!”)</a:t>
            </a:r>
          </a:p>
          <a:p>
            <a:r>
              <a:rPr lang="hu-HU" sz="2400" b="1" dirty="0">
                <a:latin typeface="Courier New"/>
                <a:cs typeface="Courier New"/>
              </a:rPr>
              <a:t>else:</a:t>
            </a:r>
          </a:p>
          <a:p>
            <a:r>
              <a:rPr lang="en-US" sz="2400" dirty="0">
                <a:latin typeface="Courier New"/>
                <a:cs typeface="Courier New"/>
              </a:rPr>
              <a:t>       print(“no fever”)</a:t>
            </a:r>
          </a:p>
        </p:txBody>
      </p:sp>
    </p:spTree>
    <p:extLst>
      <p:ext uri="{BB962C8B-B14F-4D97-AF65-F5344CB8AC3E}">
        <p14:creationId xmlns:p14="http://schemas.microsoft.com/office/powerpoint/2010/main" val="70427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47"/>
    </mc:Choice>
    <mc:Fallback xmlns="">
      <p:transition spd="slow" advTm="4614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70B3D-F717-5E16-B3A7-ACDE314BF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– Waitlist and 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63AA7-08CC-3894-57BE-A79FB900F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working to expand the course.</a:t>
            </a:r>
          </a:p>
          <a:p>
            <a:pPr lvl="1"/>
            <a:r>
              <a:rPr lang="en-US" dirty="0"/>
              <a:t>Usually ~10% of enrollment gets off the waitlist (~50 students).</a:t>
            </a:r>
          </a:p>
          <a:p>
            <a:pPr lvl="1"/>
            <a:r>
              <a:rPr lang="en-US" b="1" dirty="0">
                <a:sym typeface="Wingdings" pitchFamily="2" charset="2"/>
              </a:rPr>
              <a:t>Keep up with the class!</a:t>
            </a:r>
          </a:p>
          <a:p>
            <a:r>
              <a:rPr lang="en-US" dirty="0" err="1">
                <a:sym typeface="Wingdings" pitchFamily="2" charset="2"/>
              </a:rPr>
              <a:t>CalCentral</a:t>
            </a:r>
            <a:r>
              <a:rPr lang="en-US" dirty="0">
                <a:sym typeface="Wingdings" pitchFamily="2" charset="2"/>
              </a:rPr>
              <a:t>:</a:t>
            </a:r>
          </a:p>
          <a:p>
            <a:pPr lvl="1"/>
            <a:r>
              <a:rPr lang="en-US" dirty="0">
                <a:sym typeface="Wingdings" pitchFamily="2" charset="2"/>
              </a:rPr>
              <a:t> You need to be in a section to to be enrolled.</a:t>
            </a:r>
          </a:p>
          <a:p>
            <a:pPr lvl="1"/>
            <a:r>
              <a:rPr lang="en-US" dirty="0">
                <a:sym typeface="Wingdings" pitchFamily="2" charset="2"/>
              </a:rPr>
              <a:t> Expanding the class will hopefully make this easier.</a:t>
            </a:r>
          </a:p>
          <a:p>
            <a:pPr lvl="1"/>
            <a:r>
              <a:rPr lang="en-US" dirty="0">
                <a:sym typeface="Wingdings" pitchFamily="2" charset="2"/>
              </a:rPr>
              <a:t> Please reach out to </a:t>
            </a:r>
            <a:r>
              <a:rPr lang="en-US" b="1" dirty="0">
                <a:sym typeface="Wingdings" pitchFamily="2" charset="2"/>
              </a:rPr>
              <a:t>advisors</a:t>
            </a:r>
            <a:r>
              <a:rPr lang="en-US" dirty="0">
                <a:sym typeface="Wingdings" pitchFamily="2" charset="2"/>
              </a:rPr>
              <a:t> about enrollment q's.</a:t>
            </a:r>
          </a:p>
          <a:p>
            <a:r>
              <a:rPr lang="en-US" dirty="0">
                <a:sym typeface="Wingdings" pitchFamily="2" charset="2"/>
              </a:rPr>
              <a:t>Exams (reminder):</a:t>
            </a:r>
          </a:p>
          <a:p>
            <a:pPr lvl="1"/>
            <a:r>
              <a:rPr lang="en-US" dirty="0">
                <a:sym typeface="Wingdings" pitchFamily="2" charset="2"/>
              </a:rPr>
              <a:t>Midterm: Thurs March 14</a:t>
            </a:r>
          </a:p>
          <a:p>
            <a:pPr lvl="1"/>
            <a:r>
              <a:rPr lang="en-US" dirty="0">
                <a:sym typeface="Wingdings" pitchFamily="2" charset="2"/>
              </a:rPr>
              <a:t>Final: Tues May 7</a:t>
            </a:r>
          </a:p>
        </p:txBody>
      </p:sp>
    </p:spTree>
    <p:extLst>
      <p:ext uri="{BB962C8B-B14F-4D97-AF65-F5344CB8AC3E}">
        <p14:creationId xmlns:p14="http://schemas.microsoft.com/office/powerpoint/2010/main" val="259844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E069-C0F9-B587-6DFC-3FBC87AE6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Coding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475D6-C56D-C563-1C93-8F52EA68A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course = 'C88C'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time = '1:00'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if time == '1:00':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   print("Go to " + course)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else: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   print("Go to some other class")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Go to C88C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67145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E069-C0F9-B587-6DFC-3FBC87AE6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Coding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475D6-C56D-C563-1C93-8F52EA68A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&gt;&gt;&gt; course = 'C88C'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&gt;&gt;&gt; time = '1:00'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&gt;&gt;&gt; if time == '1:00':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...     print("Go to " + course)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... else: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...     print("Go to some other class")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... 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Go to C88C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07796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4F684A-21F3-5E4C-BD4A-9318C588B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Function Definitions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2707D6F-A072-8ABA-85E9-1A12B6EDBB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1E05E-89C0-C809-D606-7B3D046FF0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65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Abstracts an expression or set of statements to apply to lots of instances of the problem</a:t>
            </a:r>
          </a:p>
          <a:p>
            <a:r>
              <a:rPr lang="en-US" dirty="0"/>
              <a:t>A function should do one thing well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801" y="4963180"/>
            <a:ext cx="1921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expression</a:t>
            </a:r>
          </a:p>
        </p:txBody>
      </p:sp>
      <p:sp>
        <p:nvSpPr>
          <p:cNvPr id="8" name="Cloud 7"/>
          <p:cNvSpPr/>
          <p:nvPr/>
        </p:nvSpPr>
        <p:spPr bwMode="auto">
          <a:xfrm>
            <a:off x="4953000" y="4572000"/>
            <a:ext cx="3505200" cy="1371600"/>
          </a:xfrm>
          <a:prstGeom prst="clou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05200" y="3581400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"/>
                <a:cs typeface="Courier"/>
              </a:rPr>
              <a:t>def</a:t>
            </a:r>
            <a:r>
              <a:rPr lang="en-US" dirty="0"/>
              <a:t> &lt;function name&gt;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dirty="0"/>
              <a:t>&lt;argument list&gt;</a:t>
            </a:r>
            <a:r>
              <a:rPr lang="en-US" b="1" dirty="0">
                <a:latin typeface="Courier"/>
                <a:cs typeface="Courier"/>
              </a:rPr>
              <a:t>) 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0" y="5029200"/>
            <a:ext cx="10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return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6553200" y="4038600"/>
            <a:ext cx="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8893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12"/>
    </mc:Choice>
    <mc:Fallback xmlns="">
      <p:transition xmlns:p14="http://schemas.microsoft.com/office/powerpoint/2010/main" spd="slow" advTm="344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9BBF-8385-847E-CAE5-A63C92973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Functions: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ECC5C-F801-42EC-6846-833027E16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write a simple function which returns 8 more than the number.</a:t>
            </a:r>
          </a:p>
          <a:p>
            <a:endParaRPr lang="en-US" dirty="0"/>
          </a:p>
          <a:p>
            <a:r>
              <a:rPr lang="en-US" dirty="0"/>
              <a:t>We will call this function by writing add_8(80).</a:t>
            </a:r>
          </a:p>
          <a:p>
            <a:r>
              <a:rPr lang="en-US" dirty="0"/>
              <a:t>Inside, the name num will become the value 80.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BBE58F-67D2-F058-D61D-1ED6045641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417125"/>
            <a:ext cx="10972800" cy="2514600"/>
          </a:xfrm>
        </p:spPr>
        <p:txBody>
          <a:bodyPr/>
          <a:lstStyle/>
          <a:p>
            <a:r>
              <a:rPr lang="en-US" dirty="0"/>
              <a:t>def add_8(num):</a:t>
            </a:r>
          </a:p>
          <a:p>
            <a:r>
              <a:rPr lang="en-US" dirty="0"/>
              <a:t>   """add 8 to the input num</a:t>
            </a:r>
          </a:p>
          <a:p>
            <a:r>
              <a:rPr lang="en-US" dirty="0"/>
              <a:t>   &gt;&gt;&gt; add_8(80)</a:t>
            </a:r>
          </a:p>
          <a:p>
            <a:r>
              <a:rPr lang="en-US" dirty="0"/>
              <a:t>   88</a:t>
            </a:r>
          </a:p>
          <a:p>
            <a:r>
              <a:rPr lang="en-US" dirty="0"/>
              <a:t>   """</a:t>
            </a:r>
          </a:p>
          <a:p>
            <a:r>
              <a:rPr lang="en-US" dirty="0"/>
              <a:t>   return 8 + num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F63982B-AE3D-9A71-60A2-DB43B05C8B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851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4377-83A5-FEF8-2EAD-50A3D971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63EB1-F6B9-3229-523C-A9D93C614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 "define" them with def</a:t>
            </a:r>
          </a:p>
          <a:p>
            <a:r>
              <a:rPr lang="en-US" sz="2800" dirty="0"/>
              <a:t>We typically </a:t>
            </a:r>
            <a:r>
              <a:rPr lang="en-US" sz="2800" dirty="0" err="1"/>
              <a:t>name_them_using_underscores</a:t>
            </a:r>
            <a:r>
              <a:rPr lang="en-US" sz="2800" dirty="0"/>
              <a:t>  ("Snake case")</a:t>
            </a:r>
          </a:p>
          <a:p>
            <a:r>
              <a:rPr lang="en-US" sz="2800" dirty="0"/>
              <a:t>The first line ends in a :</a:t>
            </a:r>
          </a:p>
          <a:p>
            <a:r>
              <a:rPr lang="en-US" sz="2800" dirty="0"/>
              <a:t>The body is indented by 4 spaces (or 1 tab)</a:t>
            </a:r>
          </a:p>
          <a:p>
            <a:r>
              <a:rPr lang="en-US" sz="2800" dirty="0"/>
              <a:t>Arguments (parameters) create 'names' that exist only in our function</a:t>
            </a:r>
          </a:p>
          <a:p>
            <a:r>
              <a:rPr lang="en-US" sz="2800" dirty="0"/>
              <a:t> All functions return some value</a:t>
            </a:r>
          </a:p>
          <a:p>
            <a:pPr lvl="1"/>
            <a:r>
              <a:rPr lang="en-US" dirty="0"/>
              <a:t> We usually use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return</a:t>
            </a:r>
          </a:p>
          <a:p>
            <a:pPr lvl="1"/>
            <a:r>
              <a:rPr lang="en-US" dirty="0"/>
              <a:t> If we omit return, the value is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3466968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B70820-0E48-84DC-3AE4-852F5CBB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Arguments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2E1C7-9D53-383E-6050-9F88853C6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When we define a function, we provide 0 or more </a:t>
            </a:r>
            <a:r>
              <a:rPr lang="en-US" i="1" dirty="0"/>
              <a:t>arguments</a:t>
            </a:r>
          </a:p>
          <a:p>
            <a:r>
              <a:rPr lang="en-US" i="1" dirty="0"/>
              <a:t> </a:t>
            </a:r>
            <a:r>
              <a:rPr lang="en-US" dirty="0"/>
              <a:t>Arguments define names that exist only within the function</a:t>
            </a:r>
            <a:endParaRPr lang="en-US" i="1" dirty="0"/>
          </a:p>
          <a:p>
            <a:r>
              <a:rPr lang="en-US" i="1" dirty="0"/>
              <a:t> </a:t>
            </a:r>
            <a:r>
              <a:rPr lang="en-US" dirty="0"/>
              <a:t>When we call a function, we pass </a:t>
            </a:r>
            <a:r>
              <a:rPr lang="en-US" i="1" dirty="0"/>
              <a:t>parameters</a:t>
            </a:r>
            <a:r>
              <a:rPr lang="en-US" dirty="0"/>
              <a:t> to the function</a:t>
            </a:r>
          </a:p>
          <a:p>
            <a:r>
              <a:rPr lang="en-US" dirty="0"/>
              <a:t> Each parameter is mapped 1-to-1, left-to-right to an argument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CB7D25-7117-5508-2A3D-F84056AFAF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def </a:t>
            </a:r>
            <a:r>
              <a:rPr lang="en-US" dirty="0" err="1"/>
              <a:t>is_even</a:t>
            </a:r>
            <a:r>
              <a:rPr lang="en-US" dirty="0"/>
              <a:t>(x):</a:t>
            </a:r>
          </a:p>
          <a:p>
            <a:r>
              <a:rPr lang="en-US" dirty="0"/>
              <a:t>     return x % 2 == 0</a:t>
            </a:r>
          </a:p>
          <a:p>
            <a:endParaRPr lang="en-US" dirty="0"/>
          </a:p>
          <a:p>
            <a:r>
              <a:rPr lang="en-US" dirty="0" err="1"/>
              <a:t>is_even</a:t>
            </a:r>
            <a:r>
              <a:rPr lang="en-US" dirty="0"/>
              <a:t>(2)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532E3-2424-A86F-DE16-20B40D1048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581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2D74A-D802-88C9-F8A8-A287862DC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&gt;&gt;&gt; y = 5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&gt;&gt;&gt; x = 3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&gt;&gt;&gt; z = max(x, y)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&gt;&gt;&gt; z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63EC4D-23BC-CE17-4B0F-789FC99A9B20}"/>
              </a:ext>
            </a:extLst>
          </p:cNvPr>
          <p:cNvSpPr txBox="1">
            <a:spLocks/>
          </p:cNvSpPr>
          <p:nvPr/>
        </p:nvSpPr>
        <p:spPr bwMode="auto">
          <a:xfrm>
            <a:off x="3124200" y="3660580"/>
            <a:ext cx="5715000" cy="2604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90000"/>
              <a:buFont typeface="Arial" panose="020B0604020202020204" pitchFamily="34" charset="0"/>
              <a:buChar char="•"/>
              <a:defRPr sz="2800" b="0" i="0">
                <a:solidFill>
                  <a:schemeClr val="tx1"/>
                </a:solidFill>
                <a:latin typeface="FreightSans Pro Medium" panose="02000606030000020004" pitchFamily="2" charset="0"/>
                <a:ea typeface="ＭＳ Ｐゴシック" charset="-128"/>
                <a:cs typeface="FreightSans Pro Medium" panose="02000606030000020004" pitchFamily="2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90000"/>
              <a:buChar char="–"/>
              <a:defRPr sz="2400" b="0" i="0">
                <a:solidFill>
                  <a:schemeClr val="tx1"/>
                </a:solidFill>
                <a:latin typeface="FreightSans Pro Medium" panose="02000606030000020004" pitchFamily="2" charset="0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90000"/>
              <a:buChar char="»"/>
              <a:defRPr sz="2200" b="0" i="0">
                <a:solidFill>
                  <a:schemeClr val="tx1"/>
                </a:solidFill>
                <a:latin typeface="FreightSans Pro Medium" panose="02000606030000020004" pitchFamily="2" charset="0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90000"/>
              <a:buChar char="•"/>
              <a:defRPr sz="1800" b="0" i="0">
                <a:solidFill>
                  <a:schemeClr val="tx1"/>
                </a:solidFill>
                <a:latin typeface="FreightSans Pro Medium" panose="02000606030000020004" pitchFamily="2" charset="0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90000"/>
              <a:buChar char="–"/>
              <a:defRPr sz="1800" b="0" i="0">
                <a:solidFill>
                  <a:schemeClr val="tx1"/>
                </a:solidFill>
                <a:latin typeface="FreightSans Pro Medium" panose="02000606030000020004" pitchFamily="2" charset="0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kern="0" dirty="0">
                <a:latin typeface="Source Code Pro" panose="020B0509030403020204" pitchFamily="49" charset="77"/>
              </a:rPr>
              <a:t>def max(x, y):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kern="0" dirty="0">
                <a:latin typeface="Source Code Pro" panose="020B0509030403020204" pitchFamily="49" charset="77"/>
              </a:rPr>
              <a:t>    if x &gt; y: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kern="0" dirty="0">
                <a:latin typeface="Source Code Pro" panose="020B0509030403020204" pitchFamily="49" charset="77"/>
              </a:rPr>
              <a:t>        return 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kern="0" dirty="0">
                <a:latin typeface="Source Code Pro" panose="020B0509030403020204" pitchFamily="49" charset="77"/>
              </a:rPr>
              <a:t>    else: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kern="0" dirty="0">
                <a:latin typeface="Source Code Pro" panose="020B0509030403020204" pitchFamily="49" charset="77"/>
              </a:rPr>
              <a:t>        return y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4CBFE97-F3CC-4071-A1AD-0F1EB876E105}"/>
              </a:ext>
            </a:extLst>
          </p:cNvPr>
          <p:cNvCxnSpPr>
            <a:cxnSpLocks/>
          </p:cNvCxnSpPr>
          <p:nvPr/>
        </p:nvCxnSpPr>
        <p:spPr bwMode="auto">
          <a:xfrm>
            <a:off x="3505200" y="2667000"/>
            <a:ext cx="1447800" cy="1028700"/>
          </a:xfrm>
          <a:prstGeom prst="straightConnector1">
            <a:avLst/>
          </a:prstGeom>
          <a:ln w="22225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Elbow Connector 10">
            <a:extLst>
              <a:ext uri="{FF2B5EF4-FFF2-40B4-BE49-F238E27FC236}">
                <a16:creationId xmlns:a16="http://schemas.microsoft.com/office/drawing/2014/main" id="{5B785A6C-1C26-B646-929E-40E29F1EE5C8}"/>
              </a:ext>
            </a:extLst>
          </p:cNvPr>
          <p:cNvCxnSpPr>
            <a:cxnSpLocks/>
          </p:cNvCxnSpPr>
          <p:nvPr/>
        </p:nvCxnSpPr>
        <p:spPr bwMode="auto">
          <a:xfrm>
            <a:off x="3943350" y="2667000"/>
            <a:ext cx="1466850" cy="1028700"/>
          </a:xfrm>
          <a:prstGeom prst="straightConnector1">
            <a:avLst/>
          </a:prstGeom>
          <a:ln w="22225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1869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12"/>
    </mc:Choice>
    <mc:Fallback xmlns="">
      <p:transition xmlns:p14="http://schemas.microsoft.com/office/powerpoint/2010/main" spd="slow" advTm="344512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a Good Function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3DF969-C166-9D4D-B28F-BB02C36B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a descriptive name</a:t>
            </a:r>
          </a:p>
          <a:p>
            <a:pPr lvl="1"/>
            <a:r>
              <a:rPr lang="en-US" dirty="0"/>
              <a:t>Function names should be lowercase. If necessary, separate words by underscores to improve readability. Names are extremely suggestive!</a:t>
            </a:r>
          </a:p>
          <a:p>
            <a:r>
              <a:rPr lang="en-US" dirty="0"/>
              <a:t> Chose meaningful parameter names</a:t>
            </a:r>
          </a:p>
          <a:p>
            <a:pPr lvl="1"/>
            <a:r>
              <a:rPr lang="en-US" dirty="0"/>
              <a:t> Again, names are extremely suggestive.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513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12"/>
    </mc:Choice>
    <mc:Fallback xmlns="">
      <p:transition xmlns:p14="http://schemas.microsoft.com/office/powerpoint/2010/main" spd="slow" advTm="344512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E069-C0F9-B587-6DFC-3FBC87AE6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Coding 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011E06-0B53-E244-1B13-5224BF7D6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Make and call simple functions</a:t>
            </a:r>
          </a:p>
        </p:txBody>
      </p:sp>
    </p:spTree>
    <p:extLst>
      <p:ext uri="{BB962C8B-B14F-4D97-AF65-F5344CB8AC3E}">
        <p14:creationId xmlns:p14="http://schemas.microsoft.com/office/powerpoint/2010/main" val="359031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8C406-6E31-FD5A-B2F7-17FBB0C1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9FF4F-E7B6-2036-2156-F01ACF6A0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Q&amp;A Thread: </a:t>
            </a:r>
            <a:r>
              <a:rPr lang="en-US" dirty="0">
                <a:hlinkClick r:id="rId2"/>
              </a:rPr>
              <a:t>https://go.c88c.org/qa2</a:t>
            </a:r>
            <a:endParaRPr lang="en-US" dirty="0"/>
          </a:p>
          <a:p>
            <a:r>
              <a:rPr lang="en-US" dirty="0"/>
              <a:t>Self-Check: </a:t>
            </a:r>
            <a:r>
              <a:rPr lang="en-US" dirty="0">
                <a:hlinkClick r:id="rId3"/>
              </a:rPr>
              <a:t>https://go.c88c.org/2</a:t>
            </a:r>
            <a:endParaRPr lang="en-US" dirty="0"/>
          </a:p>
          <a:p>
            <a:r>
              <a:rPr lang="en-US" dirty="0"/>
              <a:t> Website Google Calendar: </a:t>
            </a:r>
            <a:r>
              <a:rPr lang="en-US" dirty="0">
                <a:hlinkClick r:id="rId4"/>
              </a:rPr>
              <a:t>https://c88c.org/fa23/weekly-schedule.html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65342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4F684A-21F3-5E4C-BD4A-9318C588B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Functions and Environments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5A972AD-FA82-C842-A41E-DD3EC40B1A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6F89A1-16B8-F5B0-0E92-ED4B4456F5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3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Functions: Calling and Returning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3B1959-6643-D847-B668-E9C8E0F0E760}"/>
              </a:ext>
            </a:extLst>
          </p:cNvPr>
          <p:cNvSpPr txBox="1"/>
          <p:nvPr/>
        </p:nvSpPr>
        <p:spPr>
          <a:xfrm>
            <a:off x="457200" y="1026160"/>
            <a:ext cx="44013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ource Code Pro" panose="020B0509030403020204" pitchFamily="49" charset="0"/>
                <a:ea typeface="Source Code Pro" panose="020B0509030403020204" pitchFamily="49" charset="0"/>
                <a:hlinkClick r:id="rId3"/>
              </a:rPr>
              <a:t>Python Tutor</a:t>
            </a:r>
            <a:endParaRPr lang="en-US" sz="3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US" sz="3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3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def max(x, y):</a:t>
            </a:r>
          </a:p>
          <a:p>
            <a:r>
              <a:rPr lang="en-US" sz="3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return x if x &gt; y else y</a:t>
            </a:r>
          </a:p>
          <a:p>
            <a:r>
              <a:rPr lang="en-US" sz="3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  <a:p>
            <a:r>
              <a:rPr lang="en-US" sz="3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x = 3</a:t>
            </a:r>
          </a:p>
          <a:p>
            <a:r>
              <a:rPr lang="en-US" sz="3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y = 4 + max(17, x + 6) * 0.1</a:t>
            </a:r>
          </a:p>
          <a:p>
            <a:r>
              <a:rPr lang="en-US" sz="3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z = x / 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31069-24A1-C5EF-8D64-8343B90929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45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12"/>
    </mc:Choice>
    <mc:Fallback xmlns="">
      <p:transition xmlns:p14="http://schemas.microsoft.com/office/powerpoint/2010/main" spd="slow" advTm="34451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4F684A-21F3-5E4C-BD4A-9318C588B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5A972AD-FA82-C842-A41E-DD3EC40B1A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9240BD-F44D-A2E0-10B9-CF119E8194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Abstraction</a:t>
            </a:r>
          </a:p>
        </p:txBody>
      </p:sp>
      <p:sp>
        <p:nvSpPr>
          <p:cNvPr id="21506" name="Content Placeholder 3"/>
          <p:cNvSpPr>
            <a:spLocks noGrp="1"/>
          </p:cNvSpPr>
          <p:nvPr>
            <p:ph sz="half" idx="1"/>
          </p:nvPr>
        </p:nvSpPr>
        <p:spPr>
          <a:xfrm>
            <a:off x="1989138" y="990601"/>
            <a:ext cx="4460875" cy="5305425"/>
          </a:xfrm>
        </p:spPr>
        <p:txBody>
          <a:bodyPr/>
          <a:lstStyle/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Detail removal</a:t>
            </a:r>
          </a:p>
          <a:p>
            <a:pPr marL="457200" lvl="1" indent="0">
              <a:buNone/>
            </a:pPr>
            <a:r>
              <a:rPr lang="en-US" dirty="0">
                <a:latin typeface="18 VAG Rounded Light   02390" charset="0"/>
              </a:rPr>
              <a:t>“The act of leaving out of consideration one or more properties of a complex object so as to attend to others.”</a:t>
            </a:r>
          </a:p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Generalization</a:t>
            </a:r>
          </a:p>
          <a:p>
            <a:pPr marL="457200" lvl="1" indent="0">
              <a:buNone/>
            </a:pPr>
            <a:r>
              <a:rPr lang="en-US" dirty="0">
                <a:latin typeface="18 VAG Rounded Light   02390" charset="0"/>
              </a:rPr>
              <a:t>“The process of formulating general concepts by abstracting common properties of instances”</a:t>
            </a:r>
          </a:p>
          <a:p>
            <a:r>
              <a:rPr lang="en-US" dirty="0">
                <a:latin typeface="18 VAG Rounded Light   02390" charset="0"/>
              </a:rPr>
              <a:t>Technical terms: Compression, Quantization, Clustering, </a:t>
            </a:r>
            <a:r>
              <a:rPr lang="en-US" dirty="0" err="1">
                <a:latin typeface="18 VAG Rounded Light   02390" charset="0"/>
              </a:rPr>
              <a:t>Unsupervized</a:t>
            </a:r>
            <a:r>
              <a:rPr lang="en-US" dirty="0">
                <a:latin typeface="18 VAG Rounded Light   02390" charset="0"/>
              </a:rPr>
              <a:t> Learning</a:t>
            </a:r>
          </a:p>
        </p:txBody>
      </p:sp>
      <p:pic>
        <p:nvPicPr>
          <p:cNvPr id="21507" name="Content Placeholder 5" descr="Screen shot 2011-01-19 at 10.18.23 AM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3560" r="-3560"/>
          <a:stretch>
            <a:fillRect/>
          </a:stretch>
        </p:blipFill>
        <p:spPr>
          <a:xfrm>
            <a:off x="6324600" y="1181101"/>
            <a:ext cx="3748088" cy="4924425"/>
          </a:xfrm>
        </p:spPr>
      </p:pic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6450014" y="6019800"/>
            <a:ext cx="3495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>
                <a:latin typeface="Vagrounded" charset="0"/>
                <a:ea typeface="Vagrounded" charset="0"/>
                <a:cs typeface="Vagrounded" charset="0"/>
              </a:rPr>
              <a:t>Henri Matisse </a:t>
            </a:r>
            <a:r>
              <a:rPr lang="en-US" i="1">
                <a:latin typeface="Vagrounded" charset="0"/>
                <a:ea typeface="Vagrounded" charset="0"/>
                <a:cs typeface="Vagrounded" charset="0"/>
              </a:rPr>
              <a:t>“Naked Blue IV”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14FDE2-2667-00D4-EA87-1515F312B3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522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Experiment – </a:t>
            </a:r>
            <a:r>
              <a:rPr lang="en-US" b="1" dirty="0"/>
              <a:t>Where are you from?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1" y="1600200"/>
            <a:ext cx="8407207" cy="44958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B4B7D-9677-5EC3-4D0C-873250F0B9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423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Where are you from?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2209800" y="1219200"/>
            <a:ext cx="4191000" cy="2743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Possible Answers:</a:t>
            </a:r>
          </a:p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Planet Earth</a:t>
            </a:r>
          </a:p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Europe</a:t>
            </a:r>
          </a:p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California</a:t>
            </a:r>
          </a:p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The Bay Area</a:t>
            </a:r>
          </a:p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San Mateo</a:t>
            </a:r>
          </a:p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1947 Center Street, Berkeley, CA</a:t>
            </a:r>
          </a:p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37.8693° N, 122.2696° W</a:t>
            </a:r>
          </a:p>
          <a:p>
            <a:endParaRPr lang="en-US" sz="3200" dirty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  <a:p>
            <a:pPr marL="0" indent="0">
              <a:buNone/>
            </a:pPr>
            <a:endParaRPr lang="en-US" dirty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905000" y="5410200"/>
            <a:ext cx="8763000" cy="609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All correct but different levels of abstraction!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219200"/>
            <a:ext cx="2679700" cy="31115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66288-6A7E-E8B8-87DC-21D6B26EC0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https://c88c.org/ UC Berkeley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426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2.4|1.4|2.2|0.8|1.1|34|0.3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5|0.6|0.2|0.4|0.3|0.3|0.4|0.4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3.4|98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7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7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74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74.8"/>
</p:tagLst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-Summer.potx" id="{E1D6171E-0F56-A946-B47D-0BD3E2CDD5F3}" vid="{3AD8E7B4-3914-C349-B1B8-9293CE1759F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28204</TotalTime>
  <Pages>12</Pages>
  <Words>2542</Words>
  <Application>Microsoft Macintosh PowerPoint</Application>
  <PresentationFormat>Widescreen</PresentationFormat>
  <Paragraphs>401</Paragraphs>
  <Slides>51</Slides>
  <Notes>18</Notes>
  <HiddenSlides>14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9" baseType="lpstr">
      <vt:lpstr>18 VAG Rounded Bold   07390</vt:lpstr>
      <vt:lpstr>18 VAG Rounded Light   02390</vt:lpstr>
      <vt:lpstr>18 VAG Rounded Thin   55390</vt:lpstr>
      <vt:lpstr>FreightSans Pro Book</vt:lpstr>
      <vt:lpstr>ＭＳ Ｐゴシック</vt:lpstr>
      <vt:lpstr>Vagrounded</vt:lpstr>
      <vt:lpstr>Arial</vt:lpstr>
      <vt:lpstr>Courier</vt:lpstr>
      <vt:lpstr>Courier New</vt:lpstr>
      <vt:lpstr>FreightMicro Pro Book</vt:lpstr>
      <vt:lpstr>FreightMicro Pro Light</vt:lpstr>
      <vt:lpstr>FreightMicro Pro Medium</vt:lpstr>
      <vt:lpstr>Open Sans</vt:lpstr>
      <vt:lpstr>Source Code Pro</vt:lpstr>
      <vt:lpstr>Source Code Pro Medium</vt:lpstr>
      <vt:lpstr>Times New Roman</vt:lpstr>
      <vt:lpstr>Wingdings</vt:lpstr>
      <vt:lpstr>3_Main C88C</vt:lpstr>
      <vt:lpstr>Lecture 2: Abstraction and Functions</vt:lpstr>
      <vt:lpstr>Computing In The News</vt:lpstr>
      <vt:lpstr>Announcements</vt:lpstr>
      <vt:lpstr>Announcements – Waitlist and Exams</vt:lpstr>
      <vt:lpstr>Links</vt:lpstr>
      <vt:lpstr>Abstraction</vt:lpstr>
      <vt:lpstr>Abstraction</vt:lpstr>
      <vt:lpstr>Experiment – Where are you from?</vt:lpstr>
      <vt:lpstr>Where are you from?</vt:lpstr>
      <vt:lpstr>Abstraction gone wrong!</vt:lpstr>
      <vt:lpstr>Detail Removal (in Data Science)</vt:lpstr>
      <vt:lpstr>The Power of Abstraction, Everywhere!</vt:lpstr>
      <vt:lpstr>Abstraction: Pitfalls</vt:lpstr>
      <vt:lpstr>Algorithm</vt:lpstr>
      <vt:lpstr>Algorithm: Properties</vt:lpstr>
      <vt:lpstr>Algorithm: Well-Definition</vt:lpstr>
      <vt:lpstr>Algorithms Early In Life (1st Grade)</vt:lpstr>
      <vt:lpstr>Algorithms Early In Life (In Binary)</vt:lpstr>
      <vt:lpstr>More Terminology (Intuitive)</vt:lpstr>
      <vt:lpstr>Data or Code?</vt:lpstr>
      <vt:lpstr>Data or Code?</vt:lpstr>
      <vt:lpstr>Data or Code?</vt:lpstr>
      <vt:lpstr>Data or Code? Abstraction→  Take CS61C</vt:lpstr>
      <vt:lpstr>Computers Are Built On Abstractions</vt:lpstr>
      <vt:lpstr>Review:</vt:lpstr>
      <vt:lpstr>Python: Expressions and Statements</vt:lpstr>
      <vt:lpstr>Learning Objectives</vt:lpstr>
      <vt:lpstr>Demo!</vt:lpstr>
      <vt:lpstr>Let’s talk Python</vt:lpstr>
      <vt:lpstr>Expressions</vt:lpstr>
      <vt:lpstr>Names and Statements</vt:lpstr>
      <vt:lpstr>Numbers (int and float)</vt:lpstr>
      <vt:lpstr>Strings and Text</vt:lpstr>
      <vt:lpstr>Boolean Expressions</vt:lpstr>
      <vt:lpstr> Boolean Expressions: and and or</vt:lpstr>
      <vt:lpstr>Statements and Expressions: Review</vt:lpstr>
      <vt:lpstr>Live Coding Demo</vt:lpstr>
      <vt:lpstr>Python: Control Flow</vt:lpstr>
      <vt:lpstr>Conditional Statement</vt:lpstr>
      <vt:lpstr>Live Coding Demo</vt:lpstr>
      <vt:lpstr>Live Coding Demo</vt:lpstr>
      <vt:lpstr>Function Definitions</vt:lpstr>
      <vt:lpstr>Defining Functions</vt:lpstr>
      <vt:lpstr>Functions: Example</vt:lpstr>
      <vt:lpstr>Functions in Python</vt:lpstr>
      <vt:lpstr>Function Arguments</vt:lpstr>
      <vt:lpstr>Functions: Example</vt:lpstr>
      <vt:lpstr>How to Write a Good Function</vt:lpstr>
      <vt:lpstr>Live Coding Demo</vt:lpstr>
      <vt:lpstr>Functions and Environments</vt:lpstr>
      <vt:lpstr>Functions: Calling and Returning Results</vt:lpstr>
    </vt:vector>
  </TitlesOfParts>
  <Manager/>
  <Company>University of California, Berkeley</Company>
  <LinksUpToDate>false</LinksUpToDate>
  <SharedDoc>false</SharedDoc>
  <HyperlinkBase>https://c88c.org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C88C Lecture</dc:title>
  <dc:subject/>
  <dc:creator>Michael Ball</dc:creator>
  <cp:keywords/>
  <dc:description/>
  <cp:lastModifiedBy>Michael Ball</cp:lastModifiedBy>
  <cp:revision>601</cp:revision>
  <cp:lastPrinted>2024-01-22T21:31:22Z</cp:lastPrinted>
  <dcterms:created xsi:type="dcterms:W3CDTF">2009-09-09T21:17:00Z</dcterms:created>
  <dcterms:modified xsi:type="dcterms:W3CDTF">2024-01-22T21:31:25Z</dcterms:modified>
  <cp:category/>
</cp:coreProperties>
</file>